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15"/>
  </p:notesMasterIdLst>
  <p:handoutMasterIdLst>
    <p:handoutMasterId r:id="rId16"/>
  </p:handoutMasterIdLst>
  <p:sldIdLst>
    <p:sldId id="2389" r:id="rId3"/>
    <p:sldId id="2648" r:id="rId4"/>
    <p:sldId id="2642" r:id="rId5"/>
    <p:sldId id="2644" r:id="rId6"/>
    <p:sldId id="2587" r:id="rId7"/>
    <p:sldId id="2646" r:id="rId8"/>
    <p:sldId id="2588" r:id="rId9"/>
    <p:sldId id="2519" r:id="rId10"/>
    <p:sldId id="2525" r:id="rId11"/>
    <p:sldId id="2548" r:id="rId12"/>
    <p:sldId id="2589" r:id="rId13"/>
    <p:sldId id="2398" r:id="rId14"/>
  </p:sldIdLst>
  <p:sldSz cx="9151938" cy="5148263"/>
  <p:notesSz cx="6797675" cy="9926638"/>
  <p:defaultTextStyle>
    <a:defPPr>
      <a:defRPr lang="es-E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7" userDrawn="1">
          <p15:clr>
            <a:srgbClr val="A4A3A4"/>
          </p15:clr>
        </p15:guide>
        <p15:guide id="2" pos="20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ado Ampudia, Sandra" initials="JAS" lastIdx="0" clrIdx="0">
    <p:extLst/>
  </p:cmAuthor>
  <p:cmAuthor id="2" name="María Soledad Guiulfo Suárez-Durand" initials="MSGS" lastIdx="7" clrIdx="1">
    <p:extLst/>
  </p:cmAuthor>
  <p:cmAuthor id="3" name="Pierina" initials="P" lastIdx="9" clrIdx="2"/>
  <p:cmAuthor id="4" name="Najarro Chuchon, Ricardo" initials="NCR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4472C4"/>
    <a:srgbClr val="C7C7C7"/>
    <a:srgbClr val="92D050"/>
    <a:srgbClr val="FFFFFF"/>
    <a:srgbClr val="D6DCE5"/>
    <a:srgbClr val="FFC000"/>
    <a:srgbClr val="A5A5A5"/>
    <a:srgbClr val="A4CBF6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83794" autoAdjust="0"/>
  </p:normalViewPr>
  <p:slideViewPr>
    <p:cSldViewPr snapToGrid="0">
      <p:cViewPr varScale="1">
        <p:scale>
          <a:sx n="81" d="100"/>
          <a:sy n="81" d="100"/>
        </p:scale>
        <p:origin x="-1302" y="-96"/>
      </p:cViewPr>
      <p:guideLst>
        <p:guide orient="horz" pos="2937"/>
        <p:guide pos="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60" y="12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5" y="20"/>
            <a:ext cx="2945659" cy="498056"/>
          </a:xfrm>
          <a:prstGeom prst="rect">
            <a:avLst/>
          </a:prstGeom>
        </p:spPr>
        <p:txBody>
          <a:bodyPr vert="horz" lIns="91066" tIns="45532" rIns="91066" bIns="4553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61" y="20"/>
            <a:ext cx="2945659" cy="498056"/>
          </a:xfrm>
          <a:prstGeom prst="rect">
            <a:avLst/>
          </a:prstGeom>
        </p:spPr>
        <p:txBody>
          <a:bodyPr vert="horz" lIns="91066" tIns="45532" rIns="91066" bIns="45532" rtlCol="0"/>
          <a:lstStyle>
            <a:lvl1pPr algn="r">
              <a:defRPr sz="1200"/>
            </a:lvl1pPr>
          </a:lstStyle>
          <a:p>
            <a:fld id="{D9F4367A-D6D4-48CF-822D-FE77539C57D5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5" y="9428592"/>
            <a:ext cx="2945659" cy="498055"/>
          </a:xfrm>
          <a:prstGeom prst="rect">
            <a:avLst/>
          </a:prstGeom>
        </p:spPr>
        <p:txBody>
          <a:bodyPr vert="horz" lIns="91066" tIns="45532" rIns="91066" bIns="4553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61" y="9428592"/>
            <a:ext cx="2945659" cy="498055"/>
          </a:xfrm>
          <a:prstGeom prst="rect">
            <a:avLst/>
          </a:prstGeom>
        </p:spPr>
        <p:txBody>
          <a:bodyPr vert="horz" lIns="91066" tIns="45532" rIns="91066" bIns="45532" rtlCol="0" anchor="b"/>
          <a:lstStyle>
            <a:lvl1pPr algn="r">
              <a:defRPr sz="1200"/>
            </a:lvl1pPr>
          </a:lstStyle>
          <a:p>
            <a:fld id="{AA383201-763E-4A78-95D4-802777C2B4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413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5" y="20"/>
            <a:ext cx="2945659" cy="498056"/>
          </a:xfrm>
          <a:prstGeom prst="rect">
            <a:avLst/>
          </a:prstGeom>
        </p:spPr>
        <p:txBody>
          <a:bodyPr vert="horz" lIns="91066" tIns="45532" rIns="91066" bIns="45532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61" y="20"/>
            <a:ext cx="2945659" cy="498056"/>
          </a:xfrm>
          <a:prstGeom prst="rect">
            <a:avLst/>
          </a:prstGeom>
        </p:spPr>
        <p:txBody>
          <a:bodyPr vert="horz" lIns="91066" tIns="45532" rIns="91066" bIns="45532" rtlCol="0"/>
          <a:lstStyle>
            <a:lvl1pPr algn="r">
              <a:defRPr sz="1200"/>
            </a:lvl1pPr>
          </a:lstStyle>
          <a:p>
            <a:fld id="{2BC099A7-9FC9-4A9D-82FF-01BA7789EDA6}" type="datetimeFigureOut">
              <a:rPr lang="es-PE" smtClean="0"/>
              <a:pPr/>
              <a:t>15/11/2018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6" tIns="45532" rIns="91066" bIns="4553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5"/>
          </a:xfrm>
          <a:prstGeom prst="rect">
            <a:avLst/>
          </a:prstGeom>
        </p:spPr>
        <p:txBody>
          <a:bodyPr vert="horz" lIns="91066" tIns="45532" rIns="91066" bIns="4553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5" y="9428592"/>
            <a:ext cx="2945659" cy="498055"/>
          </a:xfrm>
          <a:prstGeom prst="rect">
            <a:avLst/>
          </a:prstGeom>
        </p:spPr>
        <p:txBody>
          <a:bodyPr vert="horz" lIns="91066" tIns="45532" rIns="91066" bIns="45532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61" y="9428592"/>
            <a:ext cx="2945659" cy="498055"/>
          </a:xfrm>
          <a:prstGeom prst="rect">
            <a:avLst/>
          </a:prstGeom>
        </p:spPr>
        <p:txBody>
          <a:bodyPr vert="horz" lIns="91066" tIns="45532" rIns="91066" bIns="45532" rtlCol="0" anchor="b"/>
          <a:lstStyle>
            <a:lvl1pPr algn="r">
              <a:defRPr sz="1200"/>
            </a:lvl1pPr>
          </a:lstStyle>
          <a:p>
            <a:fld id="{AB4B1C6A-A128-4B59-A276-A739D0E7FE5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34936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68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defRPr/>
            </a:pPr>
            <a:endParaRPr lang="es-PE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7279-47F4-4862-837D-520E2032EA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041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303" indent="-228303">
              <a:buAutoNum type="arabicPeriod"/>
            </a:pPr>
            <a:r>
              <a:rPr lang="es-PE" dirty="0"/>
              <a:t>Para dar una idea de la dimensión:</a:t>
            </a:r>
          </a:p>
          <a:p>
            <a:r>
              <a:rPr lang="es-PE" dirty="0"/>
              <a:t>Todo el presupuesto en educación nacional: S/ 30 mil millones, se gasta en:</a:t>
            </a:r>
          </a:p>
          <a:p>
            <a:pPr marL="171227" indent="-171227">
              <a:buFontTx/>
              <a:buChar char="-"/>
            </a:pPr>
            <a:r>
              <a:rPr lang="es-PE" sz="1200" dirty="0"/>
              <a:t>Construcción y mantenimiento de colegios, universidades e institutos</a:t>
            </a:r>
          </a:p>
          <a:p>
            <a:pPr marL="171227" indent="-171227">
              <a:buFontTx/>
              <a:buChar char="-"/>
            </a:pPr>
            <a:r>
              <a:rPr lang="es-PE" sz="1200" dirty="0"/>
              <a:t>Sueldos de docentes y personal administrativo</a:t>
            </a:r>
          </a:p>
          <a:p>
            <a:pPr marL="171227" indent="-171227">
              <a:buFontTx/>
              <a:buChar char="-"/>
            </a:pPr>
            <a:r>
              <a:rPr lang="es-PE" dirty="0"/>
              <a:t>Material educativo</a:t>
            </a:r>
          </a:p>
          <a:p>
            <a:pPr marL="171227" indent="-171227">
              <a:buFontTx/>
              <a:buChar char="-"/>
            </a:pPr>
            <a:r>
              <a:rPr lang="es-PE" dirty="0"/>
              <a:t>Equipamiento y equipos</a:t>
            </a:r>
          </a:p>
          <a:p>
            <a:endParaRPr lang="es-PE" dirty="0"/>
          </a:p>
          <a:p>
            <a:pPr defTabSz="913117">
              <a:defRPr/>
            </a:pPr>
            <a:r>
              <a:rPr lang="es-PE" dirty="0"/>
              <a:t>Todo el presupuesto en transportes: S/ 21 mil millones, se gasta en:</a:t>
            </a:r>
          </a:p>
          <a:p>
            <a:pPr marL="171227" indent="-171227">
              <a:buFontTx/>
              <a:buChar char="-"/>
            </a:pPr>
            <a:r>
              <a:rPr lang="es-PE" sz="1200" dirty="0"/>
              <a:t>Construcción y mantenimientos viales, puertos, aeropuertos </a:t>
            </a:r>
          </a:p>
          <a:p>
            <a:pPr marL="171227" indent="-171227">
              <a:buFontTx/>
              <a:buChar char="-"/>
            </a:pPr>
            <a:r>
              <a:rPr lang="es-PE" sz="1200" dirty="0"/>
              <a:t>El metro de Lima</a:t>
            </a:r>
          </a:p>
          <a:p>
            <a:endParaRPr lang="es-PE" dirty="0"/>
          </a:p>
          <a:p>
            <a:r>
              <a:rPr lang="es-PE" dirty="0"/>
              <a:t>2. Estructura de los contribuyentes:</a:t>
            </a:r>
          </a:p>
          <a:p>
            <a:r>
              <a:rPr lang="es-PE" dirty="0"/>
              <a:t>Total número de contribuyentes: 9 millones</a:t>
            </a:r>
          </a:p>
          <a:p>
            <a:r>
              <a:rPr lang="es-PE" dirty="0"/>
              <a:t>PPNN: 7.2 millones </a:t>
            </a:r>
          </a:p>
          <a:p>
            <a:r>
              <a:rPr lang="es-PE" dirty="0"/>
              <a:t>3era categoría (PPJJ y personas naturales con negocio): 1.8 millones</a:t>
            </a:r>
          </a:p>
          <a:p>
            <a:endParaRPr lang="es-PE" dirty="0"/>
          </a:p>
          <a:p>
            <a:r>
              <a:rPr lang="es-PE" dirty="0"/>
              <a:t>3. Estructura de la recaudación (enero-octubre, 2018):</a:t>
            </a:r>
          </a:p>
          <a:p>
            <a:r>
              <a:rPr lang="es-PE" dirty="0"/>
              <a:t>PRICO (14,500 contribuyentes): S/ 58 mil millones (77%)</a:t>
            </a:r>
          </a:p>
          <a:p>
            <a:r>
              <a:rPr lang="es-PE" dirty="0"/>
              <a:t>MEPECO (9 millones de contribuyentes): S/ 18 mil millones (23%)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873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defRPr/>
            </a:pP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2109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defRPr/>
            </a:pP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197993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180740" algn="just"/>
            <a:r>
              <a:rPr lang="es-PE" sz="1000" b="1" dirty="0"/>
              <a:t>1. Cifras relevantes</a:t>
            </a:r>
          </a:p>
          <a:p>
            <a:pPr indent="-180740" algn="just"/>
            <a:endParaRPr lang="es-PE" sz="1000" dirty="0"/>
          </a:p>
          <a:p>
            <a:pPr indent="-180740" algn="just"/>
            <a:r>
              <a:rPr lang="es-PE" sz="1000" dirty="0"/>
              <a:t>A. Tiempos y costos</a:t>
            </a:r>
          </a:p>
          <a:p>
            <a:pPr algn="just"/>
            <a:r>
              <a:rPr lang="es-PE" sz="1000" dirty="0"/>
              <a:t>Los costos de la emisión electrónica puede ser de 3 a 8 veces menores a la emisión física considerando todo el proceso y según el tamaño de la empresa y el número de comprobantes emitidos: </a:t>
            </a:r>
          </a:p>
          <a:p>
            <a:pPr algn="just"/>
            <a:r>
              <a:rPr lang="es-PE" sz="1000" dirty="0"/>
              <a:t>Proceso en el caso físico: Impresión, Envío, Recepción, Almacenamiento</a:t>
            </a:r>
          </a:p>
          <a:p>
            <a:pPr algn="just"/>
            <a:r>
              <a:rPr lang="es-PE" sz="1000" dirty="0"/>
              <a:t>Proceso en el caso electrónico: Validación, Internet, Consulta, Almacenamiento</a:t>
            </a:r>
          </a:p>
          <a:p>
            <a:pPr indent="-180740" algn="just"/>
            <a:endParaRPr lang="es-PE" sz="1000" dirty="0"/>
          </a:p>
          <a:p>
            <a:pPr indent="-180740" algn="just"/>
            <a:r>
              <a:rPr lang="es-PE" sz="1000" dirty="0"/>
              <a:t>B. Factura negociable</a:t>
            </a:r>
          </a:p>
          <a:p>
            <a:pPr indent="-180740" algn="just"/>
            <a:r>
              <a:rPr lang="es-PE" sz="1000" dirty="0"/>
              <a:t>- En 2018 se negociarán S/ 10 mil millones en facturas, el doble de lo negociado en 2017</a:t>
            </a:r>
          </a:p>
          <a:p>
            <a:pPr indent="-180740" algn="just"/>
            <a:r>
              <a:rPr lang="es-PE" sz="1000" dirty="0"/>
              <a:t>- 95% son facturas electrónicas</a:t>
            </a:r>
          </a:p>
          <a:p>
            <a:pPr indent="-180740" algn="just"/>
            <a:r>
              <a:rPr lang="es-PE" sz="1000" dirty="0"/>
              <a:t>- En últimos 2 años la cantidad de facturas negociadas se ha multiplicado por 30: de menos de 1000 a 35mil facturas por mes</a:t>
            </a:r>
          </a:p>
          <a:p>
            <a:pPr indent="-180740" algn="just"/>
            <a:r>
              <a:rPr lang="es-PE" sz="1000" dirty="0"/>
              <a:t>SUNAT recibe cerca de 1 millón de facturas diarias. Por ello, si negociamos la proporción de facturas que negocia Chile (5% del total de facturas), la cantidad de facturas negociadas se multiplicaría por 40</a:t>
            </a:r>
          </a:p>
          <a:p>
            <a:pPr indent="-180740" algn="just"/>
            <a:r>
              <a:rPr lang="es-PE" sz="1000" dirty="0"/>
              <a:t>- Impacto en las MYPE: 50% de las facturas negociables tienen un valor menor a S/ 5mil</a:t>
            </a:r>
          </a:p>
          <a:p>
            <a:pPr indent="-180740" algn="just"/>
            <a:r>
              <a:rPr lang="es-PE" sz="1000" dirty="0"/>
              <a:t> </a:t>
            </a:r>
          </a:p>
          <a:p>
            <a:pPr indent="-180740" algn="just"/>
            <a:r>
              <a:rPr lang="es-PE" sz="1000" b="1" dirty="0"/>
              <a:t>2.Cuatro mecanismos para emitir CPE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Sistema de emisión del contribuyente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Sistema de emisión de los prestadores de servicios electrónicos (PSE)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Sistema de emisión del facturador (aplicación gratuita de facturación electrónica)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Sistema de emisión SOL (Portal y APP SUNAT)</a:t>
            </a:r>
          </a:p>
          <a:p>
            <a:pPr indent="-180740" algn="just"/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285966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defRPr/>
            </a:pPr>
            <a:endParaRPr lang="es-PE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7279-47F4-4862-837D-520E2032EA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9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defRPr/>
            </a:pPr>
            <a:r>
              <a:rPr lang="es-PE" dirty="0">
                <a:cs typeface="Arial" panose="020B0604020202020204" pitchFamily="34" charset="0"/>
              </a:rPr>
              <a:t>Beneficia a 1 millón de contribuyentes que presentan su declaración de IGV-IR cada mes</a:t>
            </a:r>
            <a:endParaRPr lang="es-PE" b="1" dirty="0"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7279-47F4-4862-837D-520E2032EA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defRPr/>
            </a:pPr>
            <a:r>
              <a:rPr lang="es-PE" sz="1200" dirty="0"/>
              <a:t>Notas:</a:t>
            </a:r>
          </a:p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buFontTx/>
              <a:buChar char="-"/>
              <a:defRPr/>
            </a:pPr>
            <a:r>
              <a:rPr lang="es-PE" sz="1200" dirty="0"/>
              <a:t>Sofía atendió consultas del sorteo de comprobantes y de devoluciones</a:t>
            </a:r>
          </a:p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buFontTx/>
              <a:buChar char="-"/>
              <a:defRPr/>
            </a:pPr>
            <a:r>
              <a:rPr lang="es-PE" sz="1200" dirty="0"/>
              <a:t>Actualmente, está habilitado para devoluciones de 5ta</a:t>
            </a:r>
          </a:p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buFontTx/>
              <a:buChar char="-"/>
              <a:defRPr/>
            </a:pPr>
            <a:r>
              <a:rPr lang="es-PE" sz="1200" dirty="0"/>
              <a:t>Se sigue coordinando con IBM, no se ha recibido el producto </a:t>
            </a:r>
          </a:p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buFontTx/>
              <a:buChar char="-"/>
              <a:defRPr/>
            </a:pPr>
            <a:r>
              <a:rPr lang="es-PE" sz="1200" dirty="0"/>
              <a:t>Sobre la reducción de costos de la atención, se estima que es entre 70 y 170 veces más barato que la atención o consultas presenciales </a:t>
            </a:r>
          </a:p>
          <a:p>
            <a:endParaRPr lang="es-PE" sz="1200" dirty="0"/>
          </a:p>
          <a:p>
            <a:r>
              <a:rPr lang="es-PE" sz="1200" dirty="0"/>
              <a:t>Fuente: NP SUNAT de mayo 2018</a:t>
            </a:r>
          </a:p>
          <a:p>
            <a:r>
              <a:rPr lang="es-PE" sz="1200" dirty="0"/>
              <a:t>“En relación al ahorro que producirá Sofía, la </a:t>
            </a:r>
            <a:r>
              <a:rPr lang="es-PE" sz="1200" b="1" dirty="0"/>
              <a:t>SUNAT</a:t>
            </a:r>
            <a:r>
              <a:rPr lang="es-PE" sz="1200" dirty="0"/>
              <a:t> explicó que, en promedio, el costo por atención y por consultas presenciales asciende a S/6,94 y S/2,31, respectivamente. Mientras que por teléfono se registraban en S/2,77 y S/0,92. </a:t>
            </a:r>
            <a:br>
              <a:rPr lang="es-PE" sz="1200" dirty="0"/>
            </a:br>
            <a:r>
              <a:rPr lang="es-PE" sz="1200" dirty="0"/>
              <a:t>Sin embargo, con la llegada del nuevo </a:t>
            </a:r>
            <a:r>
              <a:rPr lang="es-PE" sz="1200" dirty="0" err="1"/>
              <a:t>chatbot</a:t>
            </a:r>
            <a:r>
              <a:rPr lang="es-PE" sz="1200" dirty="0"/>
              <a:t>, el ahorro sería notable. "Con Sofía el costo para cualquiera de estas operaciones se reduciría a solo S/0,04", culminó la gerente de Orientación y Servicio de la SUNAT.</a:t>
            </a:r>
          </a:p>
          <a:p>
            <a:pPr marL="330879" indent="-330879" algn="just" defTabSz="662376">
              <a:lnSpc>
                <a:spcPct val="90000"/>
              </a:lnSpc>
              <a:spcBef>
                <a:spcPts val="579"/>
              </a:spcBef>
              <a:defRPr/>
            </a:pPr>
            <a:r>
              <a:rPr lang="es-PE" sz="1200" dirty="0"/>
              <a:t>Fuente: https://elcomercio.pe/economia/personal/sunat-presento-sofia-nueva-asistente-digital-noticia-523573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7279-47F4-4862-837D-520E2032EA5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2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180740" algn="just">
              <a:buFontTx/>
              <a:buChar char="-"/>
            </a:pPr>
            <a:r>
              <a:rPr lang="es-PE" sz="1000" dirty="0"/>
              <a:t>La idea del reporte es aprovechar la información que tiene SUNAT para mostrarle al contribuyentes que hay ventajas de ser formal e incluso declarar algo más cierto a lo real a SUNAT pues le servirá cuando quiera solicitar un préstamo (entre otras finalidades, puede servirle hasta para aplicar a un club o un colegio)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Primera versión del reporte se encuentra disponible, en marcha blanca, desde la primera semana de octubre. Se ha coordinado con principales gremios financieros y de seguros (7 gremios: </a:t>
            </a:r>
            <a:r>
              <a:rPr lang="es-PE" sz="1000" dirty="0" err="1"/>
              <a:t>asbanc</a:t>
            </a:r>
            <a:r>
              <a:rPr lang="es-PE" sz="1000" dirty="0"/>
              <a:t>, asociación de </a:t>
            </a:r>
            <a:r>
              <a:rPr lang="es-PE" sz="1000" dirty="0" err="1"/>
              <a:t>microfinancieras</a:t>
            </a:r>
            <a:r>
              <a:rPr lang="es-PE" sz="1000" dirty="0"/>
              <a:t>, asociación de cajas, asociación cooperativas, asociación de empresas de </a:t>
            </a:r>
            <a:r>
              <a:rPr lang="es-PE" sz="1000" dirty="0" err="1"/>
              <a:t>factoring</a:t>
            </a:r>
            <a:r>
              <a:rPr lang="es-PE" sz="1000" dirty="0"/>
              <a:t>, APESEG- asociación de seguros y asociación de </a:t>
            </a:r>
            <a:r>
              <a:rPr lang="es-PE" sz="1000" dirty="0" err="1"/>
              <a:t>fintech</a:t>
            </a:r>
            <a:r>
              <a:rPr lang="es-PE" sz="1000" dirty="0"/>
              <a:t>)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Segunda versión, con mayor información disponible, se habilitará en diciembre</a:t>
            </a:r>
          </a:p>
          <a:p>
            <a:pPr indent="-180740" algn="just">
              <a:buFontTx/>
              <a:buChar char="-"/>
            </a:pPr>
            <a:r>
              <a:rPr lang="es-PE" sz="1000" dirty="0"/>
              <a:t>Difusión comenzaría con fuerza en enero 2019</a:t>
            </a:r>
          </a:p>
        </p:txBody>
      </p:sp>
    </p:spTree>
    <p:extLst>
      <p:ext uri="{BB962C8B-B14F-4D97-AF65-F5344CB8AC3E}">
        <p14:creationId xmlns:p14="http://schemas.microsoft.com/office/powerpoint/2010/main" val="351125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5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29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451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92" y="842552"/>
            <a:ext cx="6863954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92" y="2704030"/>
            <a:ext cx="68639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29" y="1283491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29" y="3445285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038086" y="4771680"/>
            <a:ext cx="2059186" cy="274097"/>
          </a:xfrm>
          <a:prstGeom prst="rect">
            <a:avLst/>
          </a:prstGeom>
        </p:spPr>
        <p:txBody>
          <a:bodyPr vert="horz" lIns="68704" tIns="34352" rIns="68704" bIns="34352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7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7290" y="4825617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76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5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69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618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1" y="1283494"/>
            <a:ext cx="7893547" cy="2141534"/>
          </a:xfrm>
          <a:prstGeom prst="rect">
            <a:avLst/>
          </a:prstGeom>
        </p:spPr>
        <p:txBody>
          <a:bodyPr anchor="b"/>
          <a:lstStyle>
            <a:lvl1pPr>
              <a:defRPr sz="450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4"/>
          <a:stretch/>
        </p:blipFill>
        <p:spPr>
          <a:xfrm>
            <a:off x="1173" y="2"/>
            <a:ext cx="9149589" cy="43619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4"/>
          <a:stretch/>
        </p:blipFill>
        <p:spPr>
          <a:xfrm rot="10800000">
            <a:off x="3107" y="783468"/>
            <a:ext cx="9149589" cy="4361904"/>
          </a:xfrm>
          <a:prstGeom prst="rect">
            <a:avLst/>
          </a:prstGeom>
        </p:spPr>
      </p:pic>
      <p:pic>
        <p:nvPicPr>
          <p:cNvPr id="5" name="Imagen 4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D68A3C4F-7506-47E8-BC90-BB053A362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8" y="489431"/>
            <a:ext cx="1833980" cy="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83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312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41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268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17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5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89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7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3" name="Conector recto 2"/>
          <p:cNvCxnSpPr/>
          <p:nvPr userDrawn="1"/>
        </p:nvCxnSpPr>
        <p:spPr>
          <a:xfrm flipV="1">
            <a:off x="211199" y="672122"/>
            <a:ext cx="869833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C1676B26-E277-4B16-9B35-B6D0926A5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01" y="251415"/>
            <a:ext cx="1328737" cy="4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96" y="274098"/>
            <a:ext cx="7893547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96" y="1370486"/>
            <a:ext cx="7893547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196" y="4771678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80" y="4771678"/>
            <a:ext cx="308877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556" y="4771678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 rot="10800000">
            <a:off x="0" y="4175489"/>
            <a:ext cx="9150202" cy="969117"/>
          </a:xfrm>
          <a:prstGeom prst="rect">
            <a:avLst/>
          </a:prstGeom>
        </p:spPr>
      </p:pic>
      <p:pic>
        <p:nvPicPr>
          <p:cNvPr id="9" name="Imagen 8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D68A3C4F-7506-47E8-BC90-BB053A362C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8" y="489431"/>
            <a:ext cx="1833980" cy="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6" r:id="rId3"/>
    <p:sldLayoutId id="2147483675" r:id="rId4"/>
    <p:sldLayoutId id="2147483672" r:id="rId5"/>
    <p:sldLayoutId id="2147483707" r:id="rId6"/>
  </p:sldLayoutIdLst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-analitica.sunat.gob.pe/cl-ad-iagestionriesgo3-ttlm/index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95178" y="1370656"/>
            <a:ext cx="8383716" cy="934240"/>
          </a:xfrm>
          <a:prstGeom prst="rect">
            <a:avLst/>
          </a:prstGeom>
        </p:spPr>
        <p:txBody>
          <a:bodyPr vert="horz" lIns="51483" tIns="25741" rIns="51483" bIns="2574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SIMPLIFICACIÓN Y FACILITACIÓN  EN EL CUMPLIMIENTO DE OBLIGACIONES TRIBUTARIAS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64947" y="3356038"/>
            <a:ext cx="4148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Miguel Gavidia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Zanelli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Gerencia Estrategias SUNAT</a:t>
            </a:r>
          </a:p>
          <a:p>
            <a:pPr algn="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Noviembre, 2018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2537" y="2443354"/>
            <a:ext cx="8383716" cy="665077"/>
          </a:xfrm>
          <a:prstGeom prst="rect">
            <a:avLst/>
          </a:prstGeom>
        </p:spPr>
        <p:txBody>
          <a:bodyPr vert="horz" lIns="51483" tIns="25741" rIns="51483" bIns="2574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D68A3C4F-7506-47E8-BC90-BB053A362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8" y="489431"/>
            <a:ext cx="1833980" cy="557730"/>
          </a:xfrm>
          <a:prstGeom prst="rect">
            <a:avLst/>
          </a:prstGeom>
        </p:spPr>
      </p:pic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122345" y="4874166"/>
            <a:ext cx="2059186" cy="274097"/>
          </a:xfrm>
        </p:spPr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741902"/>
            <a:ext cx="8273143" cy="13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90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117290" y="4873803"/>
            <a:ext cx="2059186" cy="274097"/>
          </a:xfrm>
          <a:ln>
            <a:noFill/>
          </a:ln>
        </p:spPr>
        <p:txBody>
          <a:bodyPr/>
          <a:lstStyle/>
          <a:p>
            <a:fld id="{3A10AC81-0BCF-4A88-91DD-6D952CB3253A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20" name="8 Rectángulo">
            <a:extLst>
              <a:ext uri="{FF2B5EF4-FFF2-40B4-BE49-F238E27FC236}">
                <a16:creationId xmlns="" xmlns:a16="http://schemas.microsoft.com/office/drawing/2014/main" id="{3CEBC1D2-5B5E-4885-B982-DC915C222157}"/>
              </a:ext>
            </a:extLst>
          </p:cNvPr>
          <p:cNvSpPr/>
          <p:nvPr/>
        </p:nvSpPr>
        <p:spPr>
          <a:xfrm>
            <a:off x="155574" y="182461"/>
            <a:ext cx="64738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cs typeface="Arial" panose="020B0604020202020204" pitchFamily="34" charset="0"/>
              </a:rPr>
              <a:t>Reporte tributario, </a:t>
            </a:r>
          </a:p>
          <a:p>
            <a:pPr algn="just"/>
            <a:r>
              <a:rPr lang="es-PE" sz="1600" dirty="0">
                <a:cs typeface="Arial" panose="020B0604020202020204" pitchFamily="34" charset="0"/>
              </a:rPr>
              <a:t>profundizando el acceso y mejorando condiciones del crédito</a:t>
            </a:r>
          </a:p>
        </p:txBody>
      </p:sp>
      <p:sp>
        <p:nvSpPr>
          <p:cNvPr id="46084" name="AutoShape 4" descr="Resultado de imagen para sunat operaciones en lin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6086" name="Picture 6" descr="Resultado de imagen para sunat operaciones en linea"/>
          <p:cNvPicPr>
            <a:picLocks noChangeAspect="1" noChangeArrowheads="1"/>
          </p:cNvPicPr>
          <p:nvPr/>
        </p:nvPicPr>
        <p:blipFill>
          <a:blip r:embed="rId3"/>
          <a:srcRect l="6143" t="6471" r="5461" b="8830"/>
          <a:stretch>
            <a:fillRect/>
          </a:stretch>
        </p:blipFill>
        <p:spPr bwMode="auto">
          <a:xfrm>
            <a:off x="3062707" y="1172824"/>
            <a:ext cx="2583684" cy="1725781"/>
          </a:xfrm>
          <a:prstGeom prst="rect">
            <a:avLst/>
          </a:prstGeom>
          <a:noFill/>
        </p:spPr>
      </p:pic>
      <p:pic>
        <p:nvPicPr>
          <p:cNvPr id="46090" name="Picture 10" descr="Resultado de imagen para banco cliente sectoris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1064762"/>
            <a:ext cx="2283460" cy="138112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73018" y="2549233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err="1">
                <a:solidFill>
                  <a:schemeClr val="tx2"/>
                </a:solidFill>
              </a:rPr>
              <a:t>Sectorista</a:t>
            </a:r>
            <a:r>
              <a:rPr lang="es-PE" sz="1400" b="1" dirty="0">
                <a:solidFill>
                  <a:schemeClr val="tx2"/>
                </a:solidFill>
              </a:rPr>
              <a:t> de entidad financiera pide a cliente información para evaluar si le otorga crédito y las condiciones del mismo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58041" y="3026986"/>
            <a:ext cx="2619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tx2"/>
                </a:solidFill>
              </a:rPr>
              <a:t>Cliente ingresa a clave sol y solicita (vía web/APP) generar reporte de información tributaria:</a:t>
            </a:r>
          </a:p>
          <a:p>
            <a:pPr marL="180975" indent="-180975">
              <a:buFontTx/>
              <a:buChar char="-"/>
            </a:pPr>
            <a:r>
              <a:rPr lang="es-PE" sz="1400" b="1" dirty="0">
                <a:solidFill>
                  <a:schemeClr val="tx2"/>
                </a:solidFill>
              </a:rPr>
              <a:t>Declaraciones mensuales y anuales: IR e IGV</a:t>
            </a:r>
          </a:p>
          <a:p>
            <a:pPr marL="180975" indent="-180975">
              <a:buFontTx/>
              <a:buChar char="-"/>
            </a:pPr>
            <a:r>
              <a:rPr lang="es-PE" sz="1400" b="1" dirty="0">
                <a:solidFill>
                  <a:schemeClr val="tx2"/>
                </a:solidFill>
              </a:rPr>
              <a:t>Planilla</a:t>
            </a:r>
          </a:p>
          <a:p>
            <a:pPr marL="180975" indent="-180975">
              <a:buFontTx/>
              <a:buChar char="-"/>
            </a:pPr>
            <a:r>
              <a:rPr lang="es-PE" sz="1400" b="1" dirty="0">
                <a:solidFill>
                  <a:schemeClr val="tx2"/>
                </a:solidFill>
              </a:rPr>
              <a:t>Cumplimiento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305550" y="2666999"/>
            <a:ext cx="27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tx2"/>
                </a:solidFill>
              </a:rPr>
              <a:t>Reporte se genera en el entorno de clave sol y </a:t>
            </a:r>
            <a:r>
              <a:rPr lang="es-PE" sz="1400" b="1" u="sng" dirty="0">
                <a:solidFill>
                  <a:schemeClr val="tx2"/>
                </a:solidFill>
              </a:rPr>
              <a:t>el cliente lo remite a su sectorista</a:t>
            </a:r>
            <a:r>
              <a:rPr lang="es-PE" sz="1400" b="1" dirty="0">
                <a:solidFill>
                  <a:schemeClr val="tx2"/>
                </a:solidFill>
              </a:rPr>
              <a:t> (a quien él desee, podría ser una </a:t>
            </a:r>
            <a:r>
              <a:rPr lang="es-PE" sz="1400" b="1" u="sng" dirty="0">
                <a:solidFill>
                  <a:schemeClr val="tx2"/>
                </a:solidFill>
              </a:rPr>
              <a:t>entidad pública</a:t>
            </a:r>
            <a:r>
              <a:rPr lang="es-PE" sz="1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314281" y="3937993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ü"/>
            </a:pPr>
            <a:r>
              <a:rPr lang="es-PE" sz="1200" b="1" dirty="0">
                <a:cs typeface="Andalus" pitchFamily="18" charset="-78"/>
              </a:rPr>
              <a:t>Información consolidada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PE" sz="1200" b="1" dirty="0">
                <a:cs typeface="Andalus" pitchFamily="18" charset="-78"/>
              </a:rPr>
              <a:t>Fuente segura / menos riesgo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PE" sz="1200" b="1" dirty="0">
                <a:cs typeface="Andalus" pitchFamily="18" charset="-78"/>
              </a:rPr>
              <a:t>Más rápida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PE" sz="1200" b="1" dirty="0">
                <a:cs typeface="Andalus" pitchFamily="18" charset="-78"/>
              </a:rPr>
              <a:t>Menores costos</a:t>
            </a:r>
          </a:p>
        </p:txBody>
      </p:sp>
      <p:sp>
        <p:nvSpPr>
          <p:cNvPr id="15" name="15 Elipse">
            <a:extLst>
              <a:ext uri="{FF2B5EF4-FFF2-40B4-BE49-F238E27FC236}">
                <a16:creationId xmlns="" xmlns:a16="http://schemas.microsoft.com/office/drawing/2014/main" id="{C6CA6CE1-79AB-48B4-AA6D-7CAA973A12BF}"/>
              </a:ext>
            </a:extLst>
          </p:cNvPr>
          <p:cNvSpPr/>
          <p:nvPr/>
        </p:nvSpPr>
        <p:spPr>
          <a:xfrm>
            <a:off x="183578" y="2545436"/>
            <a:ext cx="278674" cy="2612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1</a:t>
            </a:r>
          </a:p>
        </p:txBody>
      </p:sp>
      <p:sp>
        <p:nvSpPr>
          <p:cNvPr id="16" name="15 Elipse">
            <a:extLst>
              <a:ext uri="{FF2B5EF4-FFF2-40B4-BE49-F238E27FC236}">
                <a16:creationId xmlns="" xmlns:a16="http://schemas.microsoft.com/office/drawing/2014/main" id="{C6CA6CE1-79AB-48B4-AA6D-7CAA973A12BF}"/>
              </a:ext>
            </a:extLst>
          </p:cNvPr>
          <p:cNvSpPr/>
          <p:nvPr/>
        </p:nvSpPr>
        <p:spPr>
          <a:xfrm>
            <a:off x="2987651" y="3061289"/>
            <a:ext cx="278674" cy="2612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2</a:t>
            </a:r>
          </a:p>
        </p:txBody>
      </p:sp>
      <p:sp>
        <p:nvSpPr>
          <p:cNvPr id="17" name="15 Elipse">
            <a:extLst>
              <a:ext uri="{FF2B5EF4-FFF2-40B4-BE49-F238E27FC236}">
                <a16:creationId xmlns="" xmlns:a16="http://schemas.microsoft.com/office/drawing/2014/main" id="{C6CA6CE1-79AB-48B4-AA6D-7CAA973A12BF}"/>
              </a:ext>
            </a:extLst>
          </p:cNvPr>
          <p:cNvSpPr/>
          <p:nvPr/>
        </p:nvSpPr>
        <p:spPr>
          <a:xfrm>
            <a:off x="6008469" y="3230606"/>
            <a:ext cx="278674" cy="2612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3</a:t>
            </a:r>
          </a:p>
        </p:txBody>
      </p:sp>
      <p:pic>
        <p:nvPicPr>
          <p:cNvPr id="46092" name="Picture 12" descr="Resultado de imagen para reporte informacion tributa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139" y="910134"/>
            <a:ext cx="2603500" cy="1733053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6398441" y="1085816"/>
            <a:ext cx="23503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000" b="1" dirty="0"/>
              <a:t>REPORTE DE INFORMACIÓN TRIBUTARIA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81E1E932-05D6-4C8A-A263-C6C760656DFE}"/>
              </a:ext>
            </a:extLst>
          </p:cNvPr>
          <p:cNvSpPr/>
          <p:nvPr/>
        </p:nvSpPr>
        <p:spPr>
          <a:xfrm>
            <a:off x="2654522" y="2829202"/>
            <a:ext cx="238124" cy="69758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: a la derecha 21">
            <a:extLst>
              <a:ext uri="{FF2B5EF4-FFF2-40B4-BE49-F238E27FC236}">
                <a16:creationId xmlns="" xmlns:a16="http://schemas.microsoft.com/office/drawing/2014/main" id="{B3CA6C74-8177-44DA-94D0-30A4C27B7A05}"/>
              </a:ext>
            </a:extLst>
          </p:cNvPr>
          <p:cNvSpPr/>
          <p:nvPr/>
        </p:nvSpPr>
        <p:spPr>
          <a:xfrm>
            <a:off x="5667376" y="3050288"/>
            <a:ext cx="238124" cy="69758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5BF61679-1BC9-4D96-A661-3931B01E7A84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22697" y="193101"/>
            <a:ext cx="5344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cs typeface="Arial" panose="020B0604020202020204" pitchFamily="34" charset="0"/>
              </a:rPr>
              <a:t>Micrositio para consultar tiempos de importación, </a:t>
            </a:r>
            <a:r>
              <a:rPr lang="es-PE" sz="1600" dirty="0">
                <a:cs typeface="Arial" panose="020B0604020202020204" pitchFamily="34" charset="0"/>
              </a:rPr>
              <a:t>impulsando la competitividad del país</a:t>
            </a:r>
            <a:endParaRPr lang="es-PE" sz="1600" b="1" dirty="0">
              <a:cs typeface="Arial" panose="020B0604020202020204" pitchFamily="34" charset="0"/>
            </a:endParaRPr>
          </a:p>
        </p:txBody>
      </p:sp>
      <p:sp>
        <p:nvSpPr>
          <p:cNvPr id="10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117290" y="4873803"/>
            <a:ext cx="2059186" cy="274097"/>
          </a:xfrm>
          <a:ln>
            <a:noFill/>
          </a:ln>
        </p:spPr>
        <p:txBody>
          <a:bodyPr/>
          <a:lstStyle/>
          <a:p>
            <a:fld id="{3A10AC81-0BCF-4A88-91DD-6D952CB3253A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8D3BE4E-907C-4C31-8E6F-B437291F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00" y="958940"/>
            <a:ext cx="1927507" cy="19982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5950AA7-3D8C-4B39-B6EA-F9190CF38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44" t="49239" r="17373" b="23213"/>
          <a:stretch/>
        </p:blipFill>
        <p:spPr>
          <a:xfrm>
            <a:off x="223783" y="2957231"/>
            <a:ext cx="8205505" cy="1836291"/>
          </a:xfrm>
          <a:prstGeom prst="rect">
            <a:avLst/>
          </a:prstGeom>
        </p:spPr>
      </p:pic>
      <p:sp>
        <p:nvSpPr>
          <p:cNvPr id="14" name="38 Rectángulo redondeado">
            <a:extLst>
              <a:ext uri="{FF2B5EF4-FFF2-40B4-BE49-F238E27FC236}">
                <a16:creationId xmlns="" xmlns:a16="http://schemas.microsoft.com/office/drawing/2014/main" id="{CF020657-7F9B-4414-871B-9F92307E8EC3}"/>
              </a:ext>
            </a:extLst>
          </p:cNvPr>
          <p:cNvSpPr/>
          <p:nvPr/>
        </p:nvSpPr>
        <p:spPr>
          <a:xfrm>
            <a:off x="5111924" y="3019756"/>
            <a:ext cx="898258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</a:t>
            </a:r>
          </a:p>
          <a:p>
            <a:pPr algn="ctr"/>
            <a:r>
              <a:rPr lang="es-P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(11%)</a:t>
            </a:r>
          </a:p>
        </p:txBody>
      </p:sp>
      <p:sp>
        <p:nvSpPr>
          <p:cNvPr id="15" name="38 Rectángulo redondeado">
            <a:extLst>
              <a:ext uri="{FF2B5EF4-FFF2-40B4-BE49-F238E27FC236}">
                <a16:creationId xmlns="" xmlns:a16="http://schemas.microsoft.com/office/drawing/2014/main" id="{CF78DE65-17D0-46BD-BA97-A93F25FCFB05}"/>
              </a:ext>
            </a:extLst>
          </p:cNvPr>
          <p:cNvSpPr/>
          <p:nvPr/>
        </p:nvSpPr>
        <p:spPr>
          <a:xfrm>
            <a:off x="559159" y="3019754"/>
            <a:ext cx="898258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(13%)</a:t>
            </a:r>
          </a:p>
        </p:txBody>
      </p:sp>
      <p:sp>
        <p:nvSpPr>
          <p:cNvPr id="16" name="38 Rectángulo redondeado">
            <a:extLst>
              <a:ext uri="{FF2B5EF4-FFF2-40B4-BE49-F238E27FC236}">
                <a16:creationId xmlns="" xmlns:a16="http://schemas.microsoft.com/office/drawing/2014/main" id="{5168001E-DB8B-45BA-81A7-AE80B4EE7FD1}"/>
              </a:ext>
            </a:extLst>
          </p:cNvPr>
          <p:cNvSpPr/>
          <p:nvPr/>
        </p:nvSpPr>
        <p:spPr>
          <a:xfrm>
            <a:off x="2243689" y="3030158"/>
            <a:ext cx="898258" cy="39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</a:t>
            </a:r>
          </a:p>
          <a:p>
            <a:pPr algn="ctr"/>
            <a:r>
              <a:rPr lang="es-P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(68%)</a:t>
            </a:r>
          </a:p>
        </p:txBody>
      </p:sp>
      <p:sp>
        <p:nvSpPr>
          <p:cNvPr id="17" name="38 Rectángulo redondeado">
            <a:extLst>
              <a:ext uri="{FF2B5EF4-FFF2-40B4-BE49-F238E27FC236}">
                <a16:creationId xmlns="" xmlns:a16="http://schemas.microsoft.com/office/drawing/2014/main" id="{EA241288-272C-4780-86CE-3B833F693250}"/>
              </a:ext>
            </a:extLst>
          </p:cNvPr>
          <p:cNvSpPr/>
          <p:nvPr/>
        </p:nvSpPr>
        <p:spPr>
          <a:xfrm>
            <a:off x="3906849" y="3019677"/>
            <a:ext cx="1080000" cy="68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IMPORTADOR / AGENTE DE ADUANA</a:t>
            </a:r>
          </a:p>
          <a:p>
            <a:pPr algn="ctr"/>
            <a:r>
              <a:rPr lang="es-PE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(7%)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B0B7478-D613-4AC5-A4F1-A04E2916F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98" y="845183"/>
            <a:ext cx="3250053" cy="19982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9CA1543-A74D-4A59-800C-ED91179E67D0}"/>
              </a:ext>
            </a:extLst>
          </p:cNvPr>
          <p:cNvSpPr/>
          <p:nvPr/>
        </p:nvSpPr>
        <p:spPr>
          <a:xfrm>
            <a:off x="115410" y="2957231"/>
            <a:ext cx="185288" cy="40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9637DC72-D37D-4451-A22C-E32937388BDF}"/>
              </a:ext>
            </a:extLst>
          </p:cNvPr>
          <p:cNvSpPr/>
          <p:nvPr/>
        </p:nvSpPr>
        <p:spPr>
          <a:xfrm>
            <a:off x="6271181" y="3141481"/>
            <a:ext cx="2646591" cy="73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FF0000"/>
                </a:solidFill>
              </a:rPr>
              <a:t>Tiempo total promedio </a:t>
            </a:r>
          </a:p>
          <a:p>
            <a:pPr algn="ctr"/>
            <a:r>
              <a:rPr lang="es-PE" sz="1400" b="1" dirty="0">
                <a:solidFill>
                  <a:srgbClr val="FF0000"/>
                </a:solidFill>
              </a:rPr>
              <a:t>(últimos 6 meses):</a:t>
            </a:r>
          </a:p>
          <a:p>
            <a:pPr algn="ctr"/>
            <a:r>
              <a:rPr lang="es-PE" sz="1400" b="1" dirty="0">
                <a:solidFill>
                  <a:srgbClr val="FF0000"/>
                </a:solidFill>
              </a:rPr>
              <a:t>187 HORAS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B41CBAA3-6142-43EC-BD5C-2A7264132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28" t="54582" r="40186" b="38012"/>
          <a:stretch/>
        </p:blipFill>
        <p:spPr>
          <a:xfrm>
            <a:off x="6072134" y="3273141"/>
            <a:ext cx="199047" cy="684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3CB166C4-773E-4227-806D-A2EA7C557B53}"/>
              </a:ext>
            </a:extLst>
          </p:cNvPr>
          <p:cNvSpPr/>
          <p:nvPr/>
        </p:nvSpPr>
        <p:spPr>
          <a:xfrm>
            <a:off x="6551718" y="4155478"/>
            <a:ext cx="2228359" cy="73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>
                <a:solidFill>
                  <a:srgbClr val="FF0000"/>
                </a:solidFill>
              </a:rPr>
              <a:t>El tipo de despacho lo elige el importador / agente de aduana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78A56CED-C718-4397-A6C7-C7F1450D708C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87844468-1BE1-47CC-A051-5666E869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0" y="4889373"/>
            <a:ext cx="88880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dirty="0">
                <a:cs typeface="Arial" panose="020B0604020202020204" pitchFamily="34" charset="0"/>
              </a:rPr>
              <a:t>Fuente del micrositio: leer QR de la diapositiva o ingresar a </a:t>
            </a:r>
            <a:r>
              <a:rPr lang="es-PE" sz="900" dirty="0">
                <a:hlinkClick r:id="rId6"/>
              </a:rPr>
              <a:t>https://e-analitica.sunat.gob.pe/cl-ad-iagestionriesgo3-ttlm/index/</a:t>
            </a:r>
            <a:r>
              <a:rPr lang="es-P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34751"/>
            <a:ext cx="8273143" cy="13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1" b="5233"/>
          <a:stretch/>
        </p:blipFill>
        <p:spPr bwMode="auto">
          <a:xfrm>
            <a:off x="9625" y="997694"/>
            <a:ext cx="9144000" cy="31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40620" y="3615846"/>
            <a:ext cx="8361218" cy="1028114"/>
          </a:xfrm>
          <a:prstGeom prst="rect">
            <a:avLst/>
          </a:prstGeom>
        </p:spPr>
        <p:txBody>
          <a:bodyPr>
            <a:noAutofit/>
          </a:bodyPr>
          <a:lstStyle>
            <a:lvl1pPr marL="171610" indent="-171610" algn="l" defTabSz="686440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3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05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27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49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71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93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415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7370" indent="-171610" algn="l" defTabSz="68644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0525" indent="0">
              <a:buNone/>
            </a:pP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  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3AF88F58-8F89-4448-961E-B0E8C6D85349}"/>
              </a:ext>
            </a:extLst>
          </p:cNvPr>
          <p:cNvSpPr/>
          <p:nvPr/>
        </p:nvSpPr>
        <p:spPr>
          <a:xfrm>
            <a:off x="3197304" y="3191175"/>
            <a:ext cx="5430648" cy="89682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8" name="Picture 14" descr="Imagen relacionada">
            <a:extLst>
              <a:ext uri="{FF2B5EF4-FFF2-40B4-BE49-F238E27FC236}">
                <a16:creationId xmlns="" xmlns:a16="http://schemas.microsoft.com/office/drawing/2014/main" id="{B0FAA1E2-A351-4556-9639-321A552E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97632" l="10000" r="90000">
                        <a14:foregroundMark x1="50328" y1="7895" x2="50328" y2="7895"/>
                        <a14:foregroundMark x1="51148" y1="3158" x2="51148" y2="3158"/>
                        <a14:foregroundMark x1="50164" y1="2105" x2="50164" y2="2105"/>
                        <a14:foregroundMark x1="60656" y1="92105" x2="60656" y2="92105"/>
                        <a14:foregroundMark x1="63279" y1="92368" x2="63279" y2="92368"/>
                        <a14:foregroundMark x1="65574" y1="97632" x2="65574" y2="9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999">
            <a:off x="-1602608" y="1268671"/>
            <a:ext cx="5810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933325" y="4874034"/>
            <a:ext cx="2059067" cy="274081"/>
          </a:xfrm>
        </p:spPr>
        <p:txBody>
          <a:bodyPr/>
          <a:lstStyle/>
          <a:p>
            <a:fld id="{3A10AC81-0BCF-4A88-91DD-6D952CB3253A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125116" y="360061"/>
            <a:ext cx="6431714" cy="5589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b="1" dirty="0">
                <a:latin typeface="+mn-lt"/>
              </a:rPr>
              <a:t>Presupuesto Nacional 2019</a:t>
            </a:r>
            <a:endParaRPr lang="es-PE" sz="1800" b="1" dirty="0">
              <a:latin typeface="+mn-lt"/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="" xmlns:a16="http://schemas.microsoft.com/office/drawing/2014/main" id="{1BACA5EE-477F-4869-A1B5-F6904A77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1" y="4827087"/>
            <a:ext cx="8606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altLang="es-PE" sz="900" dirty="0"/>
              <a:t>Fuente: MMM (agosto 2018), SUNAT, PL Presupuesto. 1/ El Presupuesto total es de S/ 168,074 millones, que neto de Recursos por Operaciones Oficiales de Crédito y Donaciones y Transferencias equivale a S/ 142 570 millones, la SUNAT recauda el 84% de dicho monto. 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9451A84B-3D62-4601-B283-89224F751B24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21D40752-7320-410B-BEC2-22F9E810B0B0}"/>
              </a:ext>
            </a:extLst>
          </p:cNvPr>
          <p:cNvSpPr/>
          <p:nvPr/>
        </p:nvSpPr>
        <p:spPr>
          <a:xfrm>
            <a:off x="2757786" y="1167165"/>
            <a:ext cx="2910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Total : S/ 168 Mil Millones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7E68B8D8-1672-4847-8C34-5B0A0CBB8E04}"/>
              </a:ext>
            </a:extLst>
          </p:cNvPr>
          <p:cNvSpPr/>
          <p:nvPr/>
        </p:nvSpPr>
        <p:spPr>
          <a:xfrm>
            <a:off x="3976657" y="1503164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+mj-lt"/>
              </a:rPr>
              <a:t>S/ 120 MM</a:t>
            </a:r>
            <a:r>
              <a:rPr lang="es-ES" sz="1400" b="1" baseline="30000" dirty="0">
                <a:latin typeface="+mj-lt"/>
              </a:rPr>
              <a:t>1/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B8CFA10A-4078-4845-8EDA-89FFD2D4BA77}"/>
              </a:ext>
            </a:extLst>
          </p:cNvPr>
          <p:cNvSpPr/>
          <p:nvPr/>
        </p:nvSpPr>
        <p:spPr>
          <a:xfrm>
            <a:off x="3967193" y="1822069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S/ 23 MM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182BF259-DE5B-4193-91B4-58025FE1BBB0}"/>
              </a:ext>
            </a:extLst>
          </p:cNvPr>
          <p:cNvSpPr/>
          <p:nvPr/>
        </p:nvSpPr>
        <p:spPr>
          <a:xfrm>
            <a:off x="3972323" y="2150594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S/ 25 MM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="" xmlns:a16="http://schemas.microsoft.com/office/drawing/2014/main" id="{CB1F7FF1-2A0C-424D-B9D8-08F37D1FACE5}"/>
              </a:ext>
            </a:extLst>
          </p:cNvPr>
          <p:cNvSpPr/>
          <p:nvPr/>
        </p:nvSpPr>
        <p:spPr>
          <a:xfrm>
            <a:off x="3381301" y="2139295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j-lt"/>
              </a:rPr>
              <a:t>CRÉDITOS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AF13F695-0741-4412-8B17-AA5B47711EBB}"/>
              </a:ext>
            </a:extLst>
          </p:cNvPr>
          <p:cNvSpPr/>
          <p:nvPr/>
        </p:nvSpPr>
        <p:spPr>
          <a:xfrm>
            <a:off x="3390796" y="1843852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j-lt"/>
              </a:rPr>
              <a:t>OTROS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23DB82FA-AD7C-4EF6-BEDF-AB65A206FB0B}"/>
              </a:ext>
            </a:extLst>
          </p:cNvPr>
          <p:cNvSpPr txBox="1"/>
          <p:nvPr/>
        </p:nvSpPr>
        <p:spPr>
          <a:xfrm>
            <a:off x="4265179" y="1505695"/>
            <a:ext cx="23275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latin typeface="Arial Rounded MT Bold" panose="020F0704030504030204" pitchFamily="34" charset="0"/>
              </a:defRPr>
            </a:lvl1pPr>
          </a:lstStyle>
          <a:p>
            <a:r>
              <a:rPr lang="es-PE" sz="1400" dirty="0">
                <a:latin typeface="+mj-lt"/>
              </a:rPr>
              <a:t>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80F0C055-8405-4A23-B5C7-4BCAF839EB48}"/>
              </a:ext>
            </a:extLst>
          </p:cNvPr>
          <p:cNvSpPr txBox="1"/>
          <p:nvPr/>
        </p:nvSpPr>
        <p:spPr>
          <a:xfrm>
            <a:off x="4275650" y="1827869"/>
            <a:ext cx="23275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latin typeface="Arial Rounded MT Bold" panose="020F0704030504030204" pitchFamily="34" charset="0"/>
              </a:defRPr>
            </a:lvl1pPr>
          </a:lstStyle>
          <a:p>
            <a:r>
              <a:rPr lang="es-PE" sz="1400" dirty="0">
                <a:latin typeface="+mj-lt"/>
              </a:rPr>
              <a:t>: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356CF272-230E-4AED-9222-AA2BD1F91F87}"/>
              </a:ext>
            </a:extLst>
          </p:cNvPr>
          <p:cNvSpPr txBox="1"/>
          <p:nvPr/>
        </p:nvSpPr>
        <p:spPr>
          <a:xfrm>
            <a:off x="4275650" y="2171793"/>
            <a:ext cx="23275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200" b="1">
                <a:latin typeface="Arial Rounded MT Bold" panose="020F0704030504030204" pitchFamily="34" charset="0"/>
              </a:defRPr>
            </a:lvl1pPr>
          </a:lstStyle>
          <a:p>
            <a:r>
              <a:rPr lang="es-PE" sz="1400" dirty="0">
                <a:latin typeface="+mj-lt"/>
              </a:rPr>
              <a:t>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361E6D7-07FB-4F17-8446-C9A840759254}"/>
              </a:ext>
            </a:extLst>
          </p:cNvPr>
          <p:cNvSpPr/>
          <p:nvPr/>
        </p:nvSpPr>
        <p:spPr>
          <a:xfrm>
            <a:off x="5824012" y="1488034"/>
            <a:ext cx="2740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dirty="0">
                <a:latin typeface="Arial" panose="020B0604020202020204" pitchFamily="34" charset="0"/>
                <a:ea typeface="Microsoft JhengHei Light"/>
                <a:cs typeface="Arial" panose="020B0604020202020204" pitchFamily="34" charset="0"/>
              </a:rPr>
              <a:t>SUNAT recauda 84% de los ingresos propios</a:t>
            </a:r>
            <a:endParaRPr lang="es-PE" baseline="30000" dirty="0">
              <a:latin typeface="Arial" panose="020B0604020202020204" pitchFamily="34" charset="0"/>
              <a:ea typeface="Microsoft JhengHei Light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presupuesto png">
            <a:extLst>
              <a:ext uri="{FF2B5EF4-FFF2-40B4-BE49-F238E27FC236}">
                <a16:creationId xmlns="" xmlns:a16="http://schemas.microsoft.com/office/drawing/2014/main" id="{7E98DD8B-F531-43D0-9AFB-6A99CF46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297" y="2073250"/>
            <a:ext cx="2568091" cy="15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518F3903-AA54-40FE-9787-282CB009672F}"/>
              </a:ext>
            </a:extLst>
          </p:cNvPr>
          <p:cNvSpPr/>
          <p:nvPr/>
        </p:nvSpPr>
        <p:spPr>
          <a:xfrm>
            <a:off x="3405180" y="1536998"/>
            <a:ext cx="228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j-lt"/>
              </a:rPr>
              <a:t>SUNAT</a:t>
            </a:r>
          </a:p>
        </p:txBody>
      </p:sp>
      <p:cxnSp>
        <p:nvCxnSpPr>
          <p:cNvPr id="6" name="Conector: angular 5">
            <a:extLst>
              <a:ext uri="{FF2B5EF4-FFF2-40B4-BE49-F238E27FC236}">
                <a16:creationId xmlns="" xmlns:a16="http://schemas.microsoft.com/office/drawing/2014/main" id="{E27EC81B-D280-44A0-A850-430783085D5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68648" y="1705905"/>
            <a:ext cx="1019032" cy="310884"/>
          </a:xfrm>
          <a:prstGeom prst="bentConnector3">
            <a:avLst>
              <a:gd name="adj1" fmla="val 100217"/>
            </a:avLst>
          </a:prstGeom>
          <a:ln w="28575"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ECB03EFB-DC48-44AD-BBB5-11D9E840771C}"/>
              </a:ext>
            </a:extLst>
          </p:cNvPr>
          <p:cNvCxnSpPr/>
          <p:nvPr/>
        </p:nvCxnSpPr>
        <p:spPr>
          <a:xfrm>
            <a:off x="3397994" y="1583231"/>
            <a:ext cx="0" cy="83329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Resultado de imagen para silueta persona  png">
            <a:extLst>
              <a:ext uri="{FF2B5EF4-FFF2-40B4-BE49-F238E27FC236}">
                <a16:creationId xmlns="" xmlns:a16="http://schemas.microsoft.com/office/drawing/2014/main" id="{8C546186-B25B-4014-BAAC-8BCA25ECD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16" b="99201" l="50799" r="96486">
                        <a14:foregroundMark x1="75399" y1="8307" x2="75399" y2="8307"/>
                        <a14:foregroundMark x1="75719" y1="3035" x2="75719" y2="3035"/>
                        <a14:foregroundMark x1="56070" y1="41534" x2="56070" y2="41534"/>
                        <a14:foregroundMark x1="93610" y1="46486" x2="93610" y2="46486"/>
                        <a14:foregroundMark x1="50799" y1="51278" x2="50799" y2="51278"/>
                        <a14:foregroundMark x1="71246" y1="91534" x2="71246" y2="91534"/>
                        <a14:foregroundMark x1="81789" y1="95687" x2="81789" y2="95687"/>
                        <a14:foregroundMark x1="79393" y1="99361" x2="79393" y2="99361"/>
                        <a14:foregroundMark x1="96486" y1="50160" x2="96486" y2="5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73" t="330" r="-542" b="-330"/>
          <a:stretch/>
        </p:blipFill>
        <p:spPr bwMode="auto">
          <a:xfrm>
            <a:off x="3462279" y="3259041"/>
            <a:ext cx="387637" cy="7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n relacionada">
            <a:extLst>
              <a:ext uri="{FF2B5EF4-FFF2-40B4-BE49-F238E27FC236}">
                <a16:creationId xmlns="" xmlns:a16="http://schemas.microsoft.com/office/drawing/2014/main" id="{74CF5381-AEBE-48B1-97F2-4F3E7A7E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69" y="3206225"/>
            <a:ext cx="901126" cy="9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A2AD071F-92CE-405C-8E65-F6B115976B63}"/>
              </a:ext>
            </a:extLst>
          </p:cNvPr>
          <p:cNvSpPr/>
          <p:nvPr/>
        </p:nvSpPr>
        <p:spPr>
          <a:xfrm>
            <a:off x="2469665" y="3257010"/>
            <a:ext cx="2286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+mj-lt"/>
              </a:rPr>
              <a:t>7.2 M</a:t>
            </a:r>
          </a:p>
          <a:p>
            <a:pPr algn="r"/>
            <a:r>
              <a:rPr lang="es-ES" sz="1400" dirty="0">
                <a:latin typeface="+mj-lt"/>
              </a:rPr>
              <a:t>Personas</a:t>
            </a:r>
          </a:p>
          <a:p>
            <a:pPr algn="r"/>
            <a:r>
              <a:rPr lang="es-ES" sz="1400" dirty="0">
                <a:latin typeface="+mj-lt"/>
              </a:rPr>
              <a:t>naturales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68FCE46B-2BBE-49FF-B897-1534883C629C}"/>
              </a:ext>
            </a:extLst>
          </p:cNvPr>
          <p:cNvSpPr/>
          <p:nvPr/>
        </p:nvSpPr>
        <p:spPr>
          <a:xfrm>
            <a:off x="6050817" y="3282731"/>
            <a:ext cx="2286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+mj-lt"/>
              </a:rPr>
              <a:t>1.8 M</a:t>
            </a:r>
          </a:p>
          <a:p>
            <a:pPr algn="r"/>
            <a:r>
              <a:rPr lang="es-ES" sz="1400" dirty="0">
                <a:latin typeface="+mj-lt"/>
              </a:rPr>
              <a:t>PPJJ +</a:t>
            </a:r>
          </a:p>
          <a:p>
            <a:pPr algn="r"/>
            <a:r>
              <a:rPr lang="es-ES" sz="1400" dirty="0">
                <a:latin typeface="+mj-lt"/>
              </a:rPr>
              <a:t>PPNN con negocio</a:t>
            </a:r>
          </a:p>
        </p:txBody>
      </p:sp>
    </p:spTree>
    <p:extLst>
      <p:ext uri="{BB962C8B-B14F-4D97-AF65-F5344CB8AC3E}">
        <p14:creationId xmlns:p14="http://schemas.microsoft.com/office/powerpoint/2010/main" val="42593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5135" y="7760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ítulo 2">
            <a:extLst>
              <a:ext uri="{FF2B5EF4-FFF2-40B4-BE49-F238E27FC236}">
                <a16:creationId xmlns="" xmlns:a16="http://schemas.microsoft.com/office/drawing/2014/main" id="{747A02AA-A9EC-407F-8C88-0A9F806D3F67}"/>
              </a:ext>
            </a:extLst>
          </p:cNvPr>
          <p:cNvSpPr txBox="1">
            <a:spLocks/>
          </p:cNvSpPr>
          <p:nvPr/>
        </p:nvSpPr>
        <p:spPr>
          <a:xfrm>
            <a:off x="161599" y="315040"/>
            <a:ext cx="6843447" cy="397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PE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Incumplimiento tributario</a:t>
            </a:r>
            <a:endParaRPr lang="es-PE" sz="180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3AD1A083-647F-4EB9-AEF3-91B140583048}"/>
              </a:ext>
            </a:extLst>
          </p:cNvPr>
          <p:cNvSpPr/>
          <p:nvPr/>
        </p:nvSpPr>
        <p:spPr>
          <a:xfrm>
            <a:off x="428625" y="1516670"/>
            <a:ext cx="2655077" cy="72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Recaudación neta 2018: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S/ 104mil millones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4849547B-F4C0-4E11-B3FA-98B22080478E}"/>
              </a:ext>
            </a:extLst>
          </p:cNvPr>
          <p:cNvSpPr/>
          <p:nvPr/>
        </p:nvSpPr>
        <p:spPr>
          <a:xfrm>
            <a:off x="3488688" y="1516670"/>
            <a:ext cx="1940562" cy="720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C00000"/>
                </a:solidFill>
              </a:rPr>
              <a:t>Brecha IGV e IR: </a:t>
            </a:r>
          </a:p>
          <a:p>
            <a:pPr algn="ctr"/>
            <a:r>
              <a:rPr lang="es-PE" sz="1600" dirty="0">
                <a:solidFill>
                  <a:srgbClr val="C00000"/>
                </a:solidFill>
              </a:rPr>
              <a:t>S/ 73mil millones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="" xmlns:a16="http://schemas.microsoft.com/office/drawing/2014/main" id="{7751D0E7-3DB8-4111-A1FB-FA454F5770C3}"/>
              </a:ext>
            </a:extLst>
          </p:cNvPr>
          <p:cNvSpPr/>
          <p:nvPr/>
        </p:nvSpPr>
        <p:spPr>
          <a:xfrm>
            <a:off x="5798676" y="1516670"/>
            <a:ext cx="2492026" cy="72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Lo que debería ser: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S/ 177mil millones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F5DFB61F-1370-4C3C-88BE-E9DBC907BAB8}"/>
              </a:ext>
            </a:extLst>
          </p:cNvPr>
          <p:cNvSpPr/>
          <p:nvPr/>
        </p:nvSpPr>
        <p:spPr>
          <a:xfrm>
            <a:off x="2466008" y="2479903"/>
            <a:ext cx="1940562" cy="6883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Gasto tributario: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S/ 17mil millones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CE259798-9B94-41C2-9F04-9E1049E7A3A2}"/>
              </a:ext>
            </a:extLst>
          </p:cNvPr>
          <p:cNvSpPr/>
          <p:nvPr/>
        </p:nvSpPr>
        <p:spPr>
          <a:xfrm>
            <a:off x="4458969" y="2479902"/>
            <a:ext cx="1940561" cy="6883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C00000"/>
                </a:solidFill>
              </a:rPr>
              <a:t>Incumplimiento:</a:t>
            </a:r>
          </a:p>
          <a:p>
            <a:pPr algn="ctr"/>
            <a:r>
              <a:rPr lang="es-PE" sz="1600" dirty="0">
                <a:solidFill>
                  <a:srgbClr val="C00000"/>
                </a:solidFill>
              </a:rPr>
              <a:t>S/ 56mil millones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763E3A23-DD26-44A7-A4D5-B92BCE120143}"/>
              </a:ext>
            </a:extLst>
          </p:cNvPr>
          <p:cNvSpPr/>
          <p:nvPr/>
        </p:nvSpPr>
        <p:spPr>
          <a:xfrm>
            <a:off x="4292124" y="3509542"/>
            <a:ext cx="1056926" cy="6883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C00000"/>
                </a:solidFill>
              </a:rPr>
              <a:t>Evasión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B2F9322B-180C-4051-8FC7-073B51BFA800}"/>
              </a:ext>
            </a:extLst>
          </p:cNvPr>
          <p:cNvSpPr/>
          <p:nvPr/>
        </p:nvSpPr>
        <p:spPr>
          <a:xfrm>
            <a:off x="5460713" y="3509541"/>
            <a:ext cx="1056926" cy="6883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C00000"/>
                </a:solidFill>
              </a:rPr>
              <a:t>Elusión</a:t>
            </a:r>
          </a:p>
        </p:txBody>
      </p:sp>
      <p:sp>
        <p:nvSpPr>
          <p:cNvPr id="27" name="Signo más 26">
            <a:extLst>
              <a:ext uri="{FF2B5EF4-FFF2-40B4-BE49-F238E27FC236}">
                <a16:creationId xmlns="" xmlns:a16="http://schemas.microsoft.com/office/drawing/2014/main" id="{90456B5D-EB59-453D-9C7D-06702FD435DE}"/>
              </a:ext>
            </a:extLst>
          </p:cNvPr>
          <p:cNvSpPr/>
          <p:nvPr/>
        </p:nvSpPr>
        <p:spPr>
          <a:xfrm>
            <a:off x="3156459" y="1830826"/>
            <a:ext cx="217284" cy="22268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8" name="Es igual a 27">
            <a:extLst>
              <a:ext uri="{FF2B5EF4-FFF2-40B4-BE49-F238E27FC236}">
                <a16:creationId xmlns="" xmlns:a16="http://schemas.microsoft.com/office/drawing/2014/main" id="{7B7936E8-FAAD-47D5-ADFD-4E37A5CEA40B}"/>
              </a:ext>
            </a:extLst>
          </p:cNvPr>
          <p:cNvSpPr/>
          <p:nvPr/>
        </p:nvSpPr>
        <p:spPr>
          <a:xfrm>
            <a:off x="5503102" y="1807771"/>
            <a:ext cx="221722" cy="26879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" name="Cerrar llave 5">
            <a:extLst>
              <a:ext uri="{FF2B5EF4-FFF2-40B4-BE49-F238E27FC236}">
                <a16:creationId xmlns="" xmlns:a16="http://schemas.microsoft.com/office/drawing/2014/main" id="{A7FD4A9C-63A3-49FD-9685-F975088C2197}"/>
              </a:ext>
            </a:extLst>
          </p:cNvPr>
          <p:cNvSpPr/>
          <p:nvPr/>
        </p:nvSpPr>
        <p:spPr>
          <a:xfrm rot="16200000">
            <a:off x="4395486" y="407662"/>
            <a:ext cx="152400" cy="39600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Cerrar llave 28">
            <a:extLst>
              <a:ext uri="{FF2B5EF4-FFF2-40B4-BE49-F238E27FC236}">
                <a16:creationId xmlns="" xmlns:a16="http://schemas.microsoft.com/office/drawing/2014/main" id="{509994AE-00F4-4EC3-BD83-D2D557EE429F}"/>
              </a:ext>
            </a:extLst>
          </p:cNvPr>
          <p:cNvSpPr/>
          <p:nvPr/>
        </p:nvSpPr>
        <p:spPr>
          <a:xfrm rot="16200000">
            <a:off x="5349486" y="2412666"/>
            <a:ext cx="152400" cy="19080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Marcador de número de diapositiva 1">
            <a:extLst>
              <a:ext uri="{FF2B5EF4-FFF2-40B4-BE49-F238E27FC236}">
                <a16:creationId xmlns="" xmlns:a16="http://schemas.microsoft.com/office/drawing/2014/main" id="{2E7324CA-5911-4C6F-8AB7-053B44D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3325" y="4874034"/>
            <a:ext cx="2059067" cy="274081"/>
          </a:xfrm>
        </p:spPr>
        <p:txBody>
          <a:bodyPr/>
          <a:lstStyle/>
          <a:p>
            <a:fld id="{3A10AC81-0BCF-4A88-91DD-6D952CB3253A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5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4</a:t>
            </a:fld>
            <a:endParaRPr lang="es-E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85135" y="7760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ítulo 2">
            <a:extLst>
              <a:ext uri="{FF2B5EF4-FFF2-40B4-BE49-F238E27FC236}">
                <a16:creationId xmlns="" xmlns:a16="http://schemas.microsoft.com/office/drawing/2014/main" id="{747A02AA-A9EC-407F-8C88-0A9F806D3F67}"/>
              </a:ext>
            </a:extLst>
          </p:cNvPr>
          <p:cNvSpPr txBox="1">
            <a:spLocks/>
          </p:cNvSpPr>
          <p:nvPr/>
        </p:nvSpPr>
        <p:spPr>
          <a:xfrm>
            <a:off x="161599" y="315040"/>
            <a:ext cx="6843447" cy="397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PE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Big data como parte del plan de transformación digital de la SUNAT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7771C35C-9AA2-42F1-972B-A3F0BBD55F31}"/>
              </a:ext>
            </a:extLst>
          </p:cNvPr>
          <p:cNvCxnSpPr>
            <a:cxnSpLocks/>
          </p:cNvCxnSpPr>
          <p:nvPr/>
        </p:nvCxnSpPr>
        <p:spPr>
          <a:xfrm flipV="1">
            <a:off x="429999" y="4357483"/>
            <a:ext cx="3564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4 Rectángulo">
            <a:extLst>
              <a:ext uri="{FF2B5EF4-FFF2-40B4-BE49-F238E27FC236}">
                <a16:creationId xmlns="" xmlns:a16="http://schemas.microsoft.com/office/drawing/2014/main" id="{71D5D83B-D820-488C-87C7-9BC55C9F1DE4}"/>
              </a:ext>
            </a:extLst>
          </p:cNvPr>
          <p:cNvSpPr/>
          <p:nvPr/>
        </p:nvSpPr>
        <p:spPr>
          <a:xfrm>
            <a:off x="429999" y="2381634"/>
            <a:ext cx="3569631" cy="173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PE" dirty="0"/>
              <a:t>No es un fin, es un </a:t>
            </a:r>
            <a:r>
              <a:rPr lang="es-PE" b="1" dirty="0"/>
              <a:t>medio para hacer más eficiente nuestra fiscalización y control, y mejorar la experiencia del contribuyente. 2 estrategias:</a:t>
            </a:r>
          </a:p>
        </p:txBody>
      </p:sp>
      <p:sp>
        <p:nvSpPr>
          <p:cNvPr id="31" name="6 Rectángulo redondeado">
            <a:extLst>
              <a:ext uri="{FF2B5EF4-FFF2-40B4-BE49-F238E27FC236}">
                <a16:creationId xmlns="" xmlns:a16="http://schemas.microsoft.com/office/drawing/2014/main" id="{B63D78B5-52ED-439E-AF55-F2C430D406C1}"/>
              </a:ext>
            </a:extLst>
          </p:cNvPr>
          <p:cNvSpPr/>
          <p:nvPr/>
        </p:nvSpPr>
        <p:spPr>
          <a:xfrm>
            <a:off x="5315343" y="1702030"/>
            <a:ext cx="3024000" cy="90000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  <a:cs typeface="Arial" panose="020B0604020202020204" pitchFamily="34" charset="0"/>
              </a:rPr>
              <a:t>Masificación del CPE</a:t>
            </a:r>
          </a:p>
        </p:txBody>
      </p:sp>
      <p:sp>
        <p:nvSpPr>
          <p:cNvPr id="34" name="7 Rectángulo redondeado">
            <a:extLst>
              <a:ext uri="{FF2B5EF4-FFF2-40B4-BE49-F238E27FC236}">
                <a16:creationId xmlns="" xmlns:a16="http://schemas.microsoft.com/office/drawing/2014/main" id="{309082FA-F390-4B78-AA74-052CD7082742}"/>
              </a:ext>
            </a:extLst>
          </p:cNvPr>
          <p:cNvSpPr/>
          <p:nvPr/>
        </p:nvSpPr>
        <p:spPr>
          <a:xfrm>
            <a:off x="5346946" y="3179466"/>
            <a:ext cx="3024000" cy="90000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600" dirty="0">
                <a:solidFill>
                  <a:schemeClr val="tx1"/>
                </a:solidFill>
                <a:cs typeface="Arial" panose="020B0604020202020204" pitchFamily="34" charset="0"/>
              </a:rPr>
              <a:t>Servicios al ciudadano</a:t>
            </a:r>
          </a:p>
        </p:txBody>
      </p:sp>
      <p:sp>
        <p:nvSpPr>
          <p:cNvPr id="35" name="11 Elipse">
            <a:extLst>
              <a:ext uri="{FF2B5EF4-FFF2-40B4-BE49-F238E27FC236}">
                <a16:creationId xmlns="" xmlns:a16="http://schemas.microsoft.com/office/drawing/2014/main" id="{75014121-ABD3-4EB1-BFE7-E9F669263567}"/>
              </a:ext>
            </a:extLst>
          </p:cNvPr>
          <p:cNvSpPr/>
          <p:nvPr/>
        </p:nvSpPr>
        <p:spPr>
          <a:xfrm>
            <a:off x="5214416" y="1613147"/>
            <a:ext cx="278674" cy="2612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1</a:t>
            </a:r>
          </a:p>
        </p:txBody>
      </p:sp>
      <p:sp>
        <p:nvSpPr>
          <p:cNvPr id="36" name="12 Elipse">
            <a:extLst>
              <a:ext uri="{FF2B5EF4-FFF2-40B4-BE49-F238E27FC236}">
                <a16:creationId xmlns="" xmlns:a16="http://schemas.microsoft.com/office/drawing/2014/main" id="{D64F5D0F-B6FB-497F-8D8E-E4A3CD0609ED}"/>
              </a:ext>
            </a:extLst>
          </p:cNvPr>
          <p:cNvSpPr/>
          <p:nvPr/>
        </p:nvSpPr>
        <p:spPr>
          <a:xfrm>
            <a:off x="5230756" y="3042448"/>
            <a:ext cx="278674" cy="2612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2</a:t>
            </a:r>
          </a:p>
        </p:txBody>
      </p:sp>
      <p:sp>
        <p:nvSpPr>
          <p:cNvPr id="39" name="6 Rectángulo redondeado">
            <a:extLst>
              <a:ext uri="{FF2B5EF4-FFF2-40B4-BE49-F238E27FC236}">
                <a16:creationId xmlns="" xmlns:a16="http://schemas.microsoft.com/office/drawing/2014/main" id="{CE9B6438-8DF7-445E-950B-1E7A41C4F08B}"/>
              </a:ext>
            </a:extLst>
          </p:cNvPr>
          <p:cNvSpPr/>
          <p:nvPr/>
        </p:nvSpPr>
        <p:spPr>
          <a:xfrm>
            <a:off x="429999" y="1244830"/>
            <a:ext cx="3569630" cy="90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cs typeface="Arial" panose="020B0604020202020204" pitchFamily="34" charset="0"/>
              </a:rPr>
              <a:t>Plan de transformación digital</a:t>
            </a:r>
          </a:p>
        </p:txBody>
      </p:sp>
    </p:spTree>
    <p:extLst>
      <p:ext uri="{BB962C8B-B14F-4D97-AF65-F5344CB8AC3E}">
        <p14:creationId xmlns:p14="http://schemas.microsoft.com/office/powerpoint/2010/main" val="3086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117290" y="4873803"/>
            <a:ext cx="2059186" cy="274097"/>
          </a:xfrm>
          <a:ln>
            <a:noFill/>
          </a:ln>
        </p:spPr>
        <p:txBody>
          <a:bodyPr/>
          <a:lstStyle/>
          <a:p>
            <a:fld id="{3A10AC81-0BCF-4A88-91DD-6D952CB3253A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492655" y="156956"/>
            <a:ext cx="641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MASIFICACIÓN DEL CPE </a:t>
            </a:r>
          </a:p>
          <a:p>
            <a:pPr algn="just"/>
            <a:r>
              <a:rPr lang="es-PE" b="1" dirty="0"/>
              <a:t>Aspectos Relevantes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5C4D9C80-6745-43FB-88CB-E4A6B89D6904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lobo: línea con borde y barra de énfasis 14">
            <a:extLst>
              <a:ext uri="{FF2B5EF4-FFF2-40B4-BE49-F238E27FC236}">
                <a16:creationId xmlns="" xmlns:a16="http://schemas.microsoft.com/office/drawing/2014/main" id="{F2CEDFB2-74A1-44B9-8DE9-1446FBA475CD}"/>
              </a:ext>
            </a:extLst>
          </p:cNvPr>
          <p:cNvSpPr/>
          <p:nvPr/>
        </p:nvSpPr>
        <p:spPr>
          <a:xfrm>
            <a:off x="1720092" y="3513470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Factura negociable</a:t>
            </a:r>
          </a:p>
          <a:p>
            <a:pPr algn="ctr"/>
            <a:r>
              <a:rPr lang="es-PE" sz="1050" dirty="0">
                <a:solidFill>
                  <a:schemeClr val="tx1"/>
                </a:solidFill>
              </a:rPr>
              <a:t>(S/ 10 mil millones negociados en 2018)</a:t>
            </a:r>
          </a:p>
        </p:txBody>
      </p:sp>
      <p:sp>
        <p:nvSpPr>
          <p:cNvPr id="16" name="Globo: línea con borde y barra de énfasis 15">
            <a:extLst>
              <a:ext uri="{FF2B5EF4-FFF2-40B4-BE49-F238E27FC236}">
                <a16:creationId xmlns="" xmlns:a16="http://schemas.microsoft.com/office/drawing/2014/main" id="{594BB52B-C5C2-4C60-849B-D87D831BD4C8}"/>
              </a:ext>
            </a:extLst>
          </p:cNvPr>
          <p:cNvSpPr/>
          <p:nvPr/>
        </p:nvSpPr>
        <p:spPr>
          <a:xfrm>
            <a:off x="1732792" y="1562592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Multicanal seguro</a:t>
            </a:r>
          </a:p>
          <a:p>
            <a:pPr algn="ctr"/>
            <a:r>
              <a:rPr lang="es-PE" sz="1050" dirty="0">
                <a:solidFill>
                  <a:schemeClr val="tx1"/>
                </a:solidFill>
              </a:rPr>
              <a:t>(varias alternativas de emisión)</a:t>
            </a:r>
          </a:p>
        </p:txBody>
      </p:sp>
      <p:sp>
        <p:nvSpPr>
          <p:cNvPr id="17" name="Globo: línea con borde y barra de énfasis 16">
            <a:extLst>
              <a:ext uri="{FF2B5EF4-FFF2-40B4-BE49-F238E27FC236}">
                <a16:creationId xmlns="" xmlns:a16="http://schemas.microsoft.com/office/drawing/2014/main" id="{270F83B9-D813-4FED-A4D3-2C06AAC4E9CE}"/>
              </a:ext>
            </a:extLst>
          </p:cNvPr>
          <p:cNvSpPr/>
          <p:nvPr/>
        </p:nvSpPr>
        <p:spPr>
          <a:xfrm>
            <a:off x="1732792" y="2571747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Disponibilidad</a:t>
            </a:r>
          </a:p>
          <a:p>
            <a:pPr algn="ctr"/>
            <a:r>
              <a:rPr lang="es-PE" sz="1050" dirty="0">
                <a:solidFill>
                  <a:schemeClr val="tx1"/>
                </a:solidFill>
              </a:rPr>
              <a:t>(cualquier lugar, 24x7)</a:t>
            </a:r>
          </a:p>
        </p:txBody>
      </p:sp>
      <p:sp>
        <p:nvSpPr>
          <p:cNvPr id="18" name="Globo: línea con borde y barra de énfasis 17">
            <a:extLst>
              <a:ext uri="{FF2B5EF4-FFF2-40B4-BE49-F238E27FC236}">
                <a16:creationId xmlns="" xmlns:a16="http://schemas.microsoft.com/office/drawing/2014/main" id="{9B45754F-36E8-4FCF-AEDB-493CA6893CA6}"/>
              </a:ext>
            </a:extLst>
          </p:cNvPr>
          <p:cNvSpPr/>
          <p:nvPr/>
        </p:nvSpPr>
        <p:spPr>
          <a:xfrm>
            <a:off x="6036391" y="1718163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Integración con otras aplicaciones de la empresa</a:t>
            </a:r>
          </a:p>
        </p:txBody>
      </p:sp>
      <p:sp>
        <p:nvSpPr>
          <p:cNvPr id="20" name="Globo: línea con borde y barra de énfasis 19">
            <a:extLst>
              <a:ext uri="{FF2B5EF4-FFF2-40B4-BE49-F238E27FC236}">
                <a16:creationId xmlns="" xmlns:a16="http://schemas.microsoft.com/office/drawing/2014/main" id="{EBC9A170-9F22-4471-871D-46AFFA60EA46}"/>
              </a:ext>
            </a:extLst>
          </p:cNvPr>
          <p:cNvSpPr/>
          <p:nvPr/>
        </p:nvSpPr>
        <p:spPr>
          <a:xfrm>
            <a:off x="6036391" y="2635439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Obtención de información en tiempo real</a:t>
            </a:r>
          </a:p>
        </p:txBody>
      </p:sp>
      <p:sp>
        <p:nvSpPr>
          <p:cNvPr id="21" name="Globo: línea con borde y barra de énfasis 20">
            <a:extLst>
              <a:ext uri="{FF2B5EF4-FFF2-40B4-BE49-F238E27FC236}">
                <a16:creationId xmlns="" xmlns:a16="http://schemas.microsoft.com/office/drawing/2014/main" id="{A0E0B833-1052-4934-8D9C-4A2AF8F2D96B}"/>
              </a:ext>
            </a:extLst>
          </p:cNvPr>
          <p:cNvSpPr/>
          <p:nvPr/>
        </p:nvSpPr>
        <p:spPr>
          <a:xfrm>
            <a:off x="6036391" y="3528015"/>
            <a:ext cx="2596341" cy="555723"/>
          </a:xfrm>
          <a:prstGeom prst="accentBorderCallout1">
            <a:avLst>
              <a:gd name="adj1" fmla="val 52483"/>
              <a:gd name="adj2" fmla="val -8854"/>
              <a:gd name="adj3" fmla="val 52062"/>
              <a:gd name="adj4" fmla="val -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Agiliza toma de decisiones en la empresa</a:t>
            </a:r>
          </a:p>
        </p:txBody>
      </p:sp>
      <p:pic>
        <p:nvPicPr>
          <p:cNvPr id="2054" name="Picture 6" descr="Resultado de imagen para factura negociable">
            <a:extLst>
              <a:ext uri="{FF2B5EF4-FFF2-40B4-BE49-F238E27FC236}">
                <a16:creationId xmlns="" xmlns:a16="http://schemas.microsoft.com/office/drawing/2014/main" id="{10F3CBDC-A6DB-43FA-B89B-D18A615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7" y="3401180"/>
            <a:ext cx="983723" cy="7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ulticanal seguro">
            <a:extLst>
              <a:ext uri="{FF2B5EF4-FFF2-40B4-BE49-F238E27FC236}">
                <a16:creationId xmlns="" xmlns:a16="http://schemas.microsoft.com/office/drawing/2014/main" id="{498F4FAD-5F00-4B2A-B1D6-2EB9D9130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3" r="21609"/>
          <a:stretch/>
        </p:blipFill>
        <p:spPr bwMode="auto">
          <a:xfrm>
            <a:off x="365260" y="1427389"/>
            <a:ext cx="1093695" cy="8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para disponibilidad 24x7">
            <a:extLst>
              <a:ext uri="{FF2B5EF4-FFF2-40B4-BE49-F238E27FC236}">
                <a16:creationId xmlns="" xmlns:a16="http://schemas.microsoft.com/office/drawing/2014/main" id="{76E9F4D1-1071-4516-8F0F-1F3B8BE3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4" y="2471224"/>
            <a:ext cx="785033" cy="6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n para empresas blanco y negro">
            <a:extLst>
              <a:ext uri="{FF2B5EF4-FFF2-40B4-BE49-F238E27FC236}">
                <a16:creationId xmlns="" xmlns:a16="http://schemas.microsoft.com/office/drawing/2014/main" id="{2CD94348-3011-414C-A27E-180A3105B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4412" r="19598" b="5623"/>
          <a:stretch/>
        </p:blipFill>
        <p:spPr bwMode="auto">
          <a:xfrm>
            <a:off x="4831871" y="3515169"/>
            <a:ext cx="809021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n relacionada">
            <a:extLst>
              <a:ext uri="{FF2B5EF4-FFF2-40B4-BE49-F238E27FC236}">
                <a16:creationId xmlns="" xmlns:a16="http://schemas.microsoft.com/office/drawing/2014/main" id="{3D35658C-9ADC-4DED-8E77-629EF2FF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9" y="1400716"/>
            <a:ext cx="1031320" cy="10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sultado de imagen para real time">
            <a:extLst>
              <a:ext uri="{FF2B5EF4-FFF2-40B4-BE49-F238E27FC236}">
                <a16:creationId xmlns="" xmlns:a16="http://schemas.microsoft.com/office/drawing/2014/main" id="{E484E961-D1DA-4D72-9C8B-49E154EEB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6871" r="5053" b="41341"/>
          <a:stretch/>
        </p:blipFill>
        <p:spPr bwMode="auto">
          <a:xfrm>
            <a:off x="4747752" y="2775105"/>
            <a:ext cx="954481" cy="2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1 Elipse">
            <a:extLst>
              <a:ext uri="{FF2B5EF4-FFF2-40B4-BE49-F238E27FC236}">
                <a16:creationId xmlns="" xmlns:a16="http://schemas.microsoft.com/office/drawing/2014/main" id="{DDF9F1AF-118F-46E7-A600-933D94BE189F}"/>
              </a:ext>
            </a:extLst>
          </p:cNvPr>
          <p:cNvSpPr/>
          <p:nvPr/>
        </p:nvSpPr>
        <p:spPr>
          <a:xfrm>
            <a:off x="195295" y="349492"/>
            <a:ext cx="278674" cy="2612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50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86867" y="368540"/>
            <a:ext cx="602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cs typeface="Arial" panose="020B0604020202020204" pitchFamily="34" charset="0"/>
              </a:rPr>
              <a:t>Aplicación de Big data en la SUNAT - Pilotos</a:t>
            </a:r>
          </a:p>
        </p:txBody>
      </p:sp>
      <p:sp>
        <p:nvSpPr>
          <p:cNvPr id="19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104012" y="4872164"/>
            <a:ext cx="2060974" cy="246916"/>
          </a:xfrm>
          <a:prstGeom prst="rect">
            <a:avLst/>
          </a:prstGeom>
        </p:spPr>
        <p:txBody>
          <a:bodyPr/>
          <a:lstStyle/>
          <a:p>
            <a:pPr algn="r"/>
            <a:fld id="{3A10AC81-0BCF-4A88-91DD-6D952CB3253A}" type="slidenum">
              <a:rPr lang="es-ES" sz="1100" smtClean="0">
                <a:solidFill>
                  <a:schemeClr val="tx1"/>
                </a:solidFill>
              </a:rPr>
              <a:pPr algn="r"/>
              <a:t>6</a:t>
            </a:fld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56" name="Conector recto 55">
            <a:extLst>
              <a:ext uri="{FF2B5EF4-FFF2-40B4-BE49-F238E27FC236}">
                <a16:creationId xmlns="" xmlns:a16="http://schemas.microsoft.com/office/drawing/2014/main" id="{C45E548D-980E-4843-B68D-214852C55FDF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49 CuadroTexto">
            <a:extLst>
              <a:ext uri="{FF2B5EF4-FFF2-40B4-BE49-F238E27FC236}">
                <a16:creationId xmlns="" xmlns:a16="http://schemas.microsoft.com/office/drawing/2014/main" id="{5357CC00-8E37-47DE-AFFF-8B140C2A844E}"/>
              </a:ext>
            </a:extLst>
          </p:cNvPr>
          <p:cNvSpPr txBox="1"/>
          <p:nvPr/>
        </p:nvSpPr>
        <p:spPr>
          <a:xfrm>
            <a:off x="6700803" y="2539868"/>
            <a:ext cx="2088000" cy="169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r>
              <a:rPr lang="es-PE" sz="1100" dirty="0">
                <a:solidFill>
                  <a:schemeClr val="tx2"/>
                </a:solidFill>
                <a:cs typeface="Arial" panose="020B0604020202020204" pitchFamily="34" charset="0"/>
              </a:rPr>
              <a:t>Análisis para cada rubro de negocio, mediante </a:t>
            </a:r>
            <a:r>
              <a:rPr lang="es-PE" sz="1100" b="1" dirty="0" err="1">
                <a:solidFill>
                  <a:schemeClr val="tx2"/>
                </a:solidFill>
                <a:cs typeface="Arial" panose="020B0604020202020204" pitchFamily="34" charset="0"/>
              </a:rPr>
              <a:t>clustering</a:t>
            </a:r>
            <a:endParaRPr lang="es-PE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r>
              <a:rPr lang="es-PE" sz="1100" dirty="0">
                <a:solidFill>
                  <a:schemeClr val="tx2"/>
                </a:solidFill>
                <a:cs typeface="Arial" panose="020B0604020202020204" pitchFamily="34" charset="0"/>
              </a:rPr>
              <a:t>No todos son iguales debemos diferenciarlos</a:t>
            </a:r>
          </a:p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r>
              <a:rPr lang="es-PE" sz="1100" dirty="0">
                <a:solidFill>
                  <a:schemeClr val="tx2"/>
                </a:solidFill>
                <a:cs typeface="Arial" panose="020B0604020202020204" pitchFamily="34" charset="0"/>
              </a:rPr>
              <a:t>Los atípicos son comportamientos de riesgo</a:t>
            </a:r>
          </a:p>
        </p:txBody>
      </p:sp>
      <p:sp>
        <p:nvSpPr>
          <p:cNvPr id="80" name="27 CuadroTexto">
            <a:extLst>
              <a:ext uri="{FF2B5EF4-FFF2-40B4-BE49-F238E27FC236}">
                <a16:creationId xmlns="" xmlns:a16="http://schemas.microsoft.com/office/drawing/2014/main" id="{052CC6A7-AA13-443B-89CF-410093FEF49F}"/>
              </a:ext>
            </a:extLst>
          </p:cNvPr>
          <p:cNvSpPr txBox="1"/>
          <p:nvPr/>
        </p:nvSpPr>
        <p:spPr>
          <a:xfrm>
            <a:off x="2388897" y="2539870"/>
            <a:ext cx="2088000" cy="169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s-ES"/>
            </a:defPPr>
            <a:lvl1pPr marL="180975" indent="-180975">
              <a:spcAft>
                <a:spcPts val="400"/>
              </a:spcAft>
              <a:buFont typeface="Wingdings" pitchFamily="2" charset="2"/>
              <a:buChar char="ü"/>
              <a:defRPr sz="11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es-PE" dirty="0"/>
              <a:t>Identificamos el perfil de los emisores y usuarios usando </a:t>
            </a:r>
            <a:r>
              <a:rPr lang="es-PE" b="1" dirty="0"/>
              <a:t>machine </a:t>
            </a:r>
            <a:r>
              <a:rPr lang="es-PE" b="1" dirty="0" err="1"/>
              <a:t>learning</a:t>
            </a:r>
            <a:r>
              <a:rPr lang="es-PE" dirty="0"/>
              <a:t>.</a:t>
            </a:r>
          </a:p>
          <a:p>
            <a:endParaRPr lang="es-PE" sz="600" dirty="0"/>
          </a:p>
        </p:txBody>
      </p:sp>
      <p:sp>
        <p:nvSpPr>
          <p:cNvPr id="81" name="28 CuadroTexto">
            <a:extLst>
              <a:ext uri="{FF2B5EF4-FFF2-40B4-BE49-F238E27FC236}">
                <a16:creationId xmlns="" xmlns:a16="http://schemas.microsoft.com/office/drawing/2014/main" id="{E7C4C948-A2A9-42DE-BBE3-905293D2C0A9}"/>
              </a:ext>
            </a:extLst>
          </p:cNvPr>
          <p:cNvSpPr txBox="1"/>
          <p:nvPr/>
        </p:nvSpPr>
        <p:spPr>
          <a:xfrm>
            <a:off x="4547664" y="2539869"/>
            <a:ext cx="2088000" cy="169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s-ES"/>
            </a:defPPr>
            <a:lvl1pPr marL="180975" indent="-180975">
              <a:spcAft>
                <a:spcPts val="400"/>
              </a:spcAft>
              <a:buFont typeface="Wingdings" pitchFamily="2" charset="2"/>
              <a:buChar char="ü"/>
              <a:defRPr sz="11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es-PE" dirty="0"/>
              <a:t>Con comportamiento de casos comprobados se desarrolla  un modelo </a:t>
            </a:r>
            <a:r>
              <a:rPr lang="es-PE" b="1" dirty="0"/>
              <a:t>de machine </a:t>
            </a:r>
            <a:r>
              <a:rPr lang="es-PE" b="1" dirty="0" err="1"/>
              <a:t>learning</a:t>
            </a:r>
            <a:endParaRPr lang="es-PE" b="1" dirty="0"/>
          </a:p>
          <a:p>
            <a:endParaRPr lang="es-PE" sz="600" dirty="0"/>
          </a:p>
          <a:p>
            <a:r>
              <a:rPr lang="es-PE" dirty="0"/>
              <a:t>Se forma un perfil que es buscado en el directorio general.</a:t>
            </a:r>
          </a:p>
        </p:txBody>
      </p:sp>
      <p:sp>
        <p:nvSpPr>
          <p:cNvPr id="82" name="34 CuadroTexto">
            <a:extLst>
              <a:ext uri="{FF2B5EF4-FFF2-40B4-BE49-F238E27FC236}">
                <a16:creationId xmlns="" xmlns:a16="http://schemas.microsoft.com/office/drawing/2014/main" id="{20E22C37-5168-4158-9154-B3A88B56A8D7}"/>
              </a:ext>
            </a:extLst>
          </p:cNvPr>
          <p:cNvSpPr txBox="1"/>
          <p:nvPr/>
        </p:nvSpPr>
        <p:spPr>
          <a:xfrm>
            <a:off x="222589" y="2488686"/>
            <a:ext cx="2088000" cy="169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s-ES"/>
            </a:defPPr>
            <a:lvl1pPr marL="180975" indent="-180975">
              <a:spcAft>
                <a:spcPts val="400"/>
              </a:spcAft>
              <a:buFont typeface="Wingdings" pitchFamily="2" charset="2"/>
              <a:buChar char="ü"/>
              <a:defRPr sz="11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es-PE" dirty="0"/>
              <a:t>Las facturas del rubro son agrupadas.</a:t>
            </a:r>
          </a:p>
          <a:p>
            <a:endParaRPr lang="es-PE" sz="600" dirty="0"/>
          </a:p>
          <a:p>
            <a:r>
              <a:rPr lang="es-PE" dirty="0"/>
              <a:t>Con </a:t>
            </a:r>
            <a:r>
              <a:rPr lang="es-PE" b="1" dirty="0"/>
              <a:t>machine </a:t>
            </a:r>
            <a:r>
              <a:rPr lang="es-PE" b="1" dirty="0" err="1"/>
              <a:t>learning</a:t>
            </a:r>
            <a:r>
              <a:rPr lang="es-PE" b="1" dirty="0"/>
              <a:t> </a:t>
            </a:r>
            <a:r>
              <a:rPr lang="es-PE" dirty="0"/>
              <a:t>el modelo aprende que bienes y/o servicios adquieren las personas de un mismo rubro y asigna una puntuación a las facturas que no son del rubro.</a:t>
            </a:r>
          </a:p>
        </p:txBody>
      </p:sp>
      <p:grpSp>
        <p:nvGrpSpPr>
          <p:cNvPr id="84" name="2 Grupo">
            <a:extLst>
              <a:ext uri="{FF2B5EF4-FFF2-40B4-BE49-F238E27FC236}">
                <a16:creationId xmlns="" xmlns:a16="http://schemas.microsoft.com/office/drawing/2014/main" id="{CF7E6148-6C52-48BA-9B6D-B8089ACA7D5B}"/>
              </a:ext>
            </a:extLst>
          </p:cNvPr>
          <p:cNvGrpSpPr/>
          <p:nvPr/>
        </p:nvGrpSpPr>
        <p:grpSpPr>
          <a:xfrm>
            <a:off x="6700803" y="960507"/>
            <a:ext cx="2088000" cy="1548001"/>
            <a:chOff x="841945" y="4425224"/>
            <a:chExt cx="2088000" cy="1708497"/>
          </a:xfrm>
        </p:grpSpPr>
        <p:sp>
          <p:nvSpPr>
            <p:cNvPr id="109" name="49 CuadroTexto">
              <a:extLst>
                <a:ext uri="{FF2B5EF4-FFF2-40B4-BE49-F238E27FC236}">
                  <a16:creationId xmlns="" xmlns:a16="http://schemas.microsoft.com/office/drawing/2014/main" id="{6F35B18B-057C-4D0C-9A7F-A19DE8F26223}"/>
                </a:ext>
              </a:extLst>
            </p:cNvPr>
            <p:cNvSpPr txBox="1"/>
            <p:nvPr/>
          </p:nvSpPr>
          <p:spPr>
            <a:xfrm>
              <a:off x="841945" y="4425224"/>
              <a:ext cx="2088000" cy="17084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PE" sz="1200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Omisión de Ventas</a:t>
              </a: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PE" sz="11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¿Cómo detectamos a los que no emiten comprobantes?</a:t>
              </a:r>
            </a:p>
          </p:txBody>
        </p:sp>
        <p:pic>
          <p:nvPicPr>
            <p:cNvPr id="110" name="Picture 47" descr="Resultado de imagen para icon sale">
              <a:extLst>
                <a:ext uri="{FF2B5EF4-FFF2-40B4-BE49-F238E27FC236}">
                  <a16:creationId xmlns="" xmlns:a16="http://schemas.microsoft.com/office/drawing/2014/main" id="{73C22657-C558-4B15-A281-D98C370A6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06" y="4781629"/>
              <a:ext cx="823780" cy="90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3 Grupo">
            <a:extLst>
              <a:ext uri="{FF2B5EF4-FFF2-40B4-BE49-F238E27FC236}">
                <a16:creationId xmlns="" xmlns:a16="http://schemas.microsoft.com/office/drawing/2014/main" id="{F9A7229C-9043-4AC4-8C49-F2E9D5D70536}"/>
              </a:ext>
            </a:extLst>
          </p:cNvPr>
          <p:cNvGrpSpPr/>
          <p:nvPr/>
        </p:nvGrpSpPr>
        <p:grpSpPr>
          <a:xfrm>
            <a:off x="2389207" y="855000"/>
            <a:ext cx="2088000" cy="1723549"/>
            <a:chOff x="2990524" y="4286775"/>
            <a:chExt cx="2088000" cy="2261687"/>
          </a:xfrm>
        </p:grpSpPr>
        <p:sp>
          <p:nvSpPr>
            <p:cNvPr id="107" name="53 CuadroTexto">
              <a:extLst>
                <a:ext uri="{FF2B5EF4-FFF2-40B4-BE49-F238E27FC236}">
                  <a16:creationId xmlns="" xmlns:a16="http://schemas.microsoft.com/office/drawing/2014/main" id="{9DC6C0AD-BB35-4F66-A611-16B9F91D7234}"/>
                </a:ext>
              </a:extLst>
            </p:cNvPr>
            <p:cNvSpPr txBox="1"/>
            <p:nvPr/>
          </p:nvSpPr>
          <p:spPr>
            <a:xfrm>
              <a:off x="2990524" y="4286775"/>
              <a:ext cx="2088000" cy="22616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PE" sz="1200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Operaciones no Reales (ONR)</a:t>
              </a: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PE" sz="1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¿</a:t>
              </a:r>
              <a:r>
                <a:rPr lang="es-PE" sz="11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Cómo identificamos a los que emiten comprobantes falsos?</a:t>
              </a:r>
            </a:p>
          </p:txBody>
        </p:sp>
        <p:pic>
          <p:nvPicPr>
            <p:cNvPr id="108" name="1 Imagen">
              <a:extLst>
                <a:ext uri="{FF2B5EF4-FFF2-40B4-BE49-F238E27FC236}">
                  <a16:creationId xmlns="" xmlns:a16="http://schemas.microsoft.com/office/drawing/2014/main" id="{1AC55551-02B9-4B58-B173-7E3AA4FE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396" y="4903061"/>
              <a:ext cx="736255" cy="966133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="" xmlns:a16="http://schemas.microsoft.com/office/drawing/2014/main" id="{C531BAD6-5C90-46CA-A243-9BBFDEA571B2}"/>
              </a:ext>
            </a:extLst>
          </p:cNvPr>
          <p:cNvGrpSpPr/>
          <p:nvPr/>
        </p:nvGrpSpPr>
        <p:grpSpPr>
          <a:xfrm>
            <a:off x="222589" y="856590"/>
            <a:ext cx="2088000" cy="1548001"/>
            <a:chOff x="7312375" y="4113454"/>
            <a:chExt cx="2088000" cy="2031329"/>
          </a:xfrm>
        </p:grpSpPr>
        <p:sp>
          <p:nvSpPr>
            <p:cNvPr id="105" name="55 CuadroTexto">
              <a:extLst>
                <a:ext uri="{FF2B5EF4-FFF2-40B4-BE49-F238E27FC236}">
                  <a16:creationId xmlns="" xmlns:a16="http://schemas.microsoft.com/office/drawing/2014/main" id="{A7C0F1C6-8EAF-4059-B2AA-066A451523B1}"/>
                </a:ext>
              </a:extLst>
            </p:cNvPr>
            <p:cNvSpPr txBox="1"/>
            <p:nvPr/>
          </p:nvSpPr>
          <p:spPr>
            <a:xfrm>
              <a:off x="7312375" y="4113454"/>
              <a:ext cx="2088000" cy="2031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PE" sz="1200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Gastos no Deducibles (GND)</a:t>
              </a: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PE" sz="1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¿</a:t>
              </a:r>
              <a:r>
                <a:rPr lang="es-PE" sz="11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Qué facturas no deberían usarse como crédito fiscal?</a:t>
              </a:r>
            </a:p>
          </p:txBody>
        </p:sp>
        <p:pic>
          <p:nvPicPr>
            <p:cNvPr id="106" name="Picture 2" descr="Resultado de imagen para gastos png">
              <a:extLst>
                <a:ext uri="{FF2B5EF4-FFF2-40B4-BE49-F238E27FC236}">
                  <a16:creationId xmlns="" xmlns:a16="http://schemas.microsoft.com/office/drawing/2014/main" id="{44C46BFD-57FE-4EA7-AED3-B9B2B5587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981" y="4593965"/>
              <a:ext cx="834646" cy="109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Grupo 101">
            <a:extLst>
              <a:ext uri="{FF2B5EF4-FFF2-40B4-BE49-F238E27FC236}">
                <a16:creationId xmlns="" xmlns:a16="http://schemas.microsoft.com/office/drawing/2014/main" id="{3FF6F2F9-E4A1-48F3-8F89-069DEDEAAC37}"/>
              </a:ext>
            </a:extLst>
          </p:cNvPr>
          <p:cNvGrpSpPr/>
          <p:nvPr/>
        </p:nvGrpSpPr>
        <p:grpSpPr>
          <a:xfrm>
            <a:off x="4555515" y="960508"/>
            <a:ext cx="2088000" cy="1548000"/>
            <a:chOff x="5126843" y="4259570"/>
            <a:chExt cx="2088000" cy="2031327"/>
          </a:xfrm>
        </p:grpSpPr>
        <p:sp>
          <p:nvSpPr>
            <p:cNvPr id="103" name="54 CuadroTexto">
              <a:extLst>
                <a:ext uri="{FF2B5EF4-FFF2-40B4-BE49-F238E27FC236}">
                  <a16:creationId xmlns="" xmlns:a16="http://schemas.microsoft.com/office/drawing/2014/main" id="{339F39D9-BC6B-48F3-A19D-5F359A91B599}"/>
                </a:ext>
              </a:extLst>
            </p:cNvPr>
            <p:cNvSpPr txBox="1"/>
            <p:nvPr/>
          </p:nvSpPr>
          <p:spPr>
            <a:xfrm>
              <a:off x="5126843" y="4259570"/>
              <a:ext cx="2088000" cy="2031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PE" sz="1200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Incremento Patrimonial</a:t>
              </a: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endParaRPr lang="es-PE" sz="11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s-PE" sz="11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¿Cómo identificamos el incremento patrimonial no justificado?</a:t>
              </a:r>
            </a:p>
          </p:txBody>
        </p:sp>
        <p:pic>
          <p:nvPicPr>
            <p:cNvPr id="104" name="Picture 4" descr="Resultado de imagen para gastos png">
              <a:extLst>
                <a:ext uri="{FF2B5EF4-FFF2-40B4-BE49-F238E27FC236}">
                  <a16:creationId xmlns="" xmlns:a16="http://schemas.microsoft.com/office/drawing/2014/main" id="{E0CDEBAC-1D1F-479E-99D7-248C9587F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759" y="4532232"/>
              <a:ext cx="763658" cy="100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49 CuadroTexto">
            <a:extLst>
              <a:ext uri="{FF2B5EF4-FFF2-40B4-BE49-F238E27FC236}">
                <a16:creationId xmlns="" xmlns:a16="http://schemas.microsoft.com/office/drawing/2014/main" id="{57B18E01-CAB9-42AD-BAA5-A54AE0015DFC}"/>
              </a:ext>
            </a:extLst>
          </p:cNvPr>
          <p:cNvSpPr txBox="1"/>
          <p:nvPr/>
        </p:nvSpPr>
        <p:spPr>
          <a:xfrm>
            <a:off x="6691276" y="4262891"/>
            <a:ext cx="2088000" cy="594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="" xmlns:a16="http://schemas.microsoft.com/office/drawing/2014/main" id="{56493680-64DF-436A-88F0-E7D3D41637AB}"/>
              </a:ext>
            </a:extLst>
          </p:cNvPr>
          <p:cNvSpPr txBox="1"/>
          <p:nvPr/>
        </p:nvSpPr>
        <p:spPr>
          <a:xfrm>
            <a:off x="6700802" y="4294462"/>
            <a:ext cx="206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7,200 negocios revisados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52% reconoció ventas omitidas</a:t>
            </a:r>
          </a:p>
        </p:txBody>
      </p:sp>
      <p:sp>
        <p:nvSpPr>
          <p:cNvPr id="113" name="49 CuadroTexto">
            <a:extLst>
              <a:ext uri="{FF2B5EF4-FFF2-40B4-BE49-F238E27FC236}">
                <a16:creationId xmlns="" xmlns:a16="http://schemas.microsoft.com/office/drawing/2014/main" id="{20255A74-4DC8-4380-BB56-C5FD4793B762}"/>
              </a:ext>
            </a:extLst>
          </p:cNvPr>
          <p:cNvSpPr txBox="1"/>
          <p:nvPr/>
        </p:nvSpPr>
        <p:spPr>
          <a:xfrm>
            <a:off x="4547394" y="4280369"/>
            <a:ext cx="2088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="" xmlns:a16="http://schemas.microsoft.com/office/drawing/2014/main" id="{FEA5CE8F-E6C8-4CFE-B6C4-EDE3E289F64E}"/>
              </a:ext>
            </a:extLst>
          </p:cNvPr>
          <p:cNvSpPr txBox="1"/>
          <p:nvPr/>
        </p:nvSpPr>
        <p:spPr>
          <a:xfrm>
            <a:off x="4547394" y="4264415"/>
            <a:ext cx="198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4,500 personas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S/ 3,900 M de rentas</a:t>
            </a:r>
          </a:p>
        </p:txBody>
      </p:sp>
      <p:sp>
        <p:nvSpPr>
          <p:cNvPr id="115" name="49 CuadroTexto">
            <a:extLst>
              <a:ext uri="{FF2B5EF4-FFF2-40B4-BE49-F238E27FC236}">
                <a16:creationId xmlns="" xmlns:a16="http://schemas.microsoft.com/office/drawing/2014/main" id="{C3D52A5A-54FF-4786-B0EB-374644A45D15}"/>
              </a:ext>
            </a:extLst>
          </p:cNvPr>
          <p:cNvSpPr txBox="1"/>
          <p:nvPr/>
        </p:nvSpPr>
        <p:spPr>
          <a:xfrm>
            <a:off x="234001" y="4287802"/>
            <a:ext cx="2088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="" xmlns:a16="http://schemas.microsoft.com/office/drawing/2014/main" id="{168E71C3-F7E5-4D65-80AD-631A34C2472C}"/>
              </a:ext>
            </a:extLst>
          </p:cNvPr>
          <p:cNvSpPr txBox="1"/>
          <p:nvPr/>
        </p:nvSpPr>
        <p:spPr>
          <a:xfrm>
            <a:off x="234001" y="4236679"/>
            <a:ext cx="1986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5,000 facturas mensuales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S/ 30 M de operaciones de GND mensualmente</a:t>
            </a:r>
          </a:p>
        </p:txBody>
      </p:sp>
      <p:sp>
        <p:nvSpPr>
          <p:cNvPr id="117" name="49 CuadroTexto">
            <a:extLst>
              <a:ext uri="{FF2B5EF4-FFF2-40B4-BE49-F238E27FC236}">
                <a16:creationId xmlns="" xmlns:a16="http://schemas.microsoft.com/office/drawing/2014/main" id="{154E6119-289A-434D-91ED-9C7ECD5737AD}"/>
              </a:ext>
            </a:extLst>
          </p:cNvPr>
          <p:cNvSpPr txBox="1"/>
          <p:nvPr/>
        </p:nvSpPr>
        <p:spPr>
          <a:xfrm>
            <a:off x="2389206" y="4270957"/>
            <a:ext cx="2088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0975" indent="-180975">
              <a:spcAft>
                <a:spcPts val="400"/>
              </a:spcAft>
              <a:buFont typeface="Wingdings" pitchFamily="2" charset="2"/>
              <a:buChar char="ü"/>
            </a:pPr>
            <a:endParaRPr lang="es-PE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="" xmlns:a16="http://schemas.microsoft.com/office/drawing/2014/main" id="{67310DAD-C69F-4DED-B71B-9EF552F7FD66}"/>
              </a:ext>
            </a:extLst>
          </p:cNvPr>
          <p:cNvSpPr txBox="1"/>
          <p:nvPr/>
        </p:nvSpPr>
        <p:spPr>
          <a:xfrm>
            <a:off x="2389206" y="4283321"/>
            <a:ext cx="19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4,900 proveedores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b="1" dirty="0">
                <a:latin typeface="Arial" panose="020B0604020202020204" pitchFamily="34" charset="0"/>
                <a:cs typeface="Arial" panose="020B0604020202020204" pitchFamily="34" charset="0"/>
              </a:rPr>
              <a:t>2 nuevos perfiles de riesgos</a:t>
            </a:r>
          </a:p>
        </p:txBody>
      </p:sp>
    </p:spTree>
    <p:extLst>
      <p:ext uri="{BB962C8B-B14F-4D97-AF65-F5344CB8AC3E}">
        <p14:creationId xmlns:p14="http://schemas.microsoft.com/office/powerpoint/2010/main" val="41185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78670" y="150207"/>
            <a:ext cx="650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cs typeface="Arial" panose="020B0604020202020204" pitchFamily="34" charset="0"/>
              </a:rPr>
              <a:t>SERVICIOS AL CIUDADANO </a:t>
            </a:r>
          </a:p>
          <a:p>
            <a:pPr algn="just"/>
            <a:r>
              <a:rPr lang="es-PE" sz="1600" b="1" dirty="0">
                <a:cs typeface="Arial" panose="020B0604020202020204" pitchFamily="34" charset="0"/>
              </a:rPr>
              <a:t>Nueva Plataforma Mis Declaraciones y Pagos, pondrá fin a los PDT</a:t>
            </a:r>
          </a:p>
        </p:txBody>
      </p:sp>
      <p:sp>
        <p:nvSpPr>
          <p:cNvPr id="10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117290" y="4873803"/>
            <a:ext cx="2059186" cy="274097"/>
          </a:xfrm>
          <a:ln>
            <a:noFill/>
          </a:ln>
        </p:spPr>
        <p:txBody>
          <a:bodyPr/>
          <a:lstStyle/>
          <a:p>
            <a:fld id="{3A10AC81-0BCF-4A88-91DD-6D952CB3253A}" type="slidenum">
              <a:rPr lang="es-ES" smtClean="0"/>
              <a:pPr/>
              <a:t>7</a:t>
            </a:fld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B43BE5F-DCB9-4EDD-A199-64F0571A8220}"/>
              </a:ext>
            </a:extLst>
          </p:cNvPr>
          <p:cNvGrpSpPr/>
          <p:nvPr/>
        </p:nvGrpSpPr>
        <p:grpSpPr>
          <a:xfrm>
            <a:off x="709907" y="1063161"/>
            <a:ext cx="7770925" cy="3707079"/>
            <a:chOff x="709907" y="1110786"/>
            <a:chExt cx="7770925" cy="3707079"/>
          </a:xfrm>
        </p:grpSpPr>
        <p:pic>
          <p:nvPicPr>
            <p:cNvPr id="53" name="Picture 3">
              <a:extLst>
                <a:ext uri="{FF2B5EF4-FFF2-40B4-BE49-F238E27FC236}">
                  <a16:creationId xmlns="" xmlns:a16="http://schemas.microsoft.com/office/drawing/2014/main" id="{2AB2B3B5-E9F2-4306-80B6-600C5E9797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21645" r="-168" b="10405"/>
            <a:stretch/>
          </p:blipFill>
          <p:spPr bwMode="auto">
            <a:xfrm>
              <a:off x="709907" y="1123654"/>
              <a:ext cx="7700668" cy="3694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>
              <a:extLst>
                <a:ext uri="{FF2B5EF4-FFF2-40B4-BE49-F238E27FC236}">
                  <a16:creationId xmlns="" xmlns:a16="http://schemas.microsoft.com/office/drawing/2014/main" id="{E4A07CBA-0FC1-491D-A17A-2C0D30781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55432" r="93590" b="26949"/>
            <a:stretch/>
          </p:blipFill>
          <p:spPr bwMode="auto">
            <a:xfrm>
              <a:off x="4035540" y="1211533"/>
              <a:ext cx="1013179" cy="69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">
              <a:extLst>
                <a:ext uri="{FF2B5EF4-FFF2-40B4-BE49-F238E27FC236}">
                  <a16:creationId xmlns="" xmlns:a16="http://schemas.microsoft.com/office/drawing/2014/main" id="{565CF46B-C602-4EC0-B6B2-384D9157B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55432" r="93590" b="26949"/>
            <a:stretch/>
          </p:blipFill>
          <p:spPr bwMode="auto">
            <a:xfrm>
              <a:off x="1644527" y="2809906"/>
              <a:ext cx="1013179" cy="69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>
              <a:extLst>
                <a:ext uri="{FF2B5EF4-FFF2-40B4-BE49-F238E27FC236}">
                  <a16:creationId xmlns="" xmlns:a16="http://schemas.microsoft.com/office/drawing/2014/main" id="{3DBAE038-F347-49A9-BB46-B4D8D6A17C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55432" r="93590" b="26949"/>
            <a:stretch/>
          </p:blipFill>
          <p:spPr bwMode="auto">
            <a:xfrm>
              <a:off x="3214397" y="3506685"/>
              <a:ext cx="1013179" cy="41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">
              <a:extLst>
                <a:ext uri="{FF2B5EF4-FFF2-40B4-BE49-F238E27FC236}">
                  <a16:creationId xmlns="" xmlns:a16="http://schemas.microsoft.com/office/drawing/2014/main" id="{45ED6797-140A-4349-B894-19E64A1FB5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55432" r="93590" b="26949"/>
            <a:stretch/>
          </p:blipFill>
          <p:spPr bwMode="auto">
            <a:xfrm>
              <a:off x="7133704" y="1166724"/>
              <a:ext cx="1013179" cy="69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>
              <a:extLst>
                <a:ext uri="{FF2B5EF4-FFF2-40B4-BE49-F238E27FC236}">
                  <a16:creationId xmlns="" xmlns:a16="http://schemas.microsoft.com/office/drawing/2014/main" id="{AC8586F0-E5D4-4481-88EF-7444BA7A9D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55432" r="93590" b="26949"/>
            <a:stretch/>
          </p:blipFill>
          <p:spPr bwMode="auto">
            <a:xfrm>
              <a:off x="7105620" y="1903820"/>
              <a:ext cx="1013179" cy="69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8 Rectángulo">
              <a:extLst>
                <a:ext uri="{FF2B5EF4-FFF2-40B4-BE49-F238E27FC236}">
                  <a16:creationId xmlns="" xmlns:a16="http://schemas.microsoft.com/office/drawing/2014/main" id="{75F26DB2-BA67-44A9-B949-A3AAF1FBA71F}"/>
                </a:ext>
              </a:extLst>
            </p:cNvPr>
            <p:cNvSpPr/>
            <p:nvPr/>
          </p:nvSpPr>
          <p:spPr>
            <a:xfrm>
              <a:off x="3743823" y="1219039"/>
              <a:ext cx="1412992" cy="592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PE" sz="1400" b="1" dirty="0">
                  <a:cs typeface="Arial" panose="020B0604020202020204" pitchFamily="34" charset="0"/>
                </a:rPr>
                <a:t>Paga sin salir de la plataforma</a:t>
              </a:r>
            </a:p>
          </p:txBody>
        </p:sp>
        <p:sp>
          <p:nvSpPr>
            <p:cNvPr id="58" name="8 Rectángulo">
              <a:extLst>
                <a:ext uri="{FF2B5EF4-FFF2-40B4-BE49-F238E27FC236}">
                  <a16:creationId xmlns="" xmlns:a16="http://schemas.microsoft.com/office/drawing/2014/main" id="{65C940F5-5D31-4BD6-9234-117307DB1668}"/>
                </a:ext>
              </a:extLst>
            </p:cNvPr>
            <p:cNvSpPr/>
            <p:nvPr/>
          </p:nvSpPr>
          <p:spPr>
            <a:xfrm>
              <a:off x="1357689" y="2917236"/>
              <a:ext cx="1350120" cy="850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PE" sz="1400" b="1" dirty="0">
                  <a:cs typeface="Arial" panose="020B0604020202020204" pitchFamily="34" charset="0"/>
                </a:rPr>
                <a:t>Accede a los formularios virtuales</a:t>
              </a:r>
            </a:p>
          </p:txBody>
        </p:sp>
        <p:sp>
          <p:nvSpPr>
            <p:cNvPr id="59" name="8 Rectángulo">
              <a:extLst>
                <a:ext uri="{FF2B5EF4-FFF2-40B4-BE49-F238E27FC236}">
                  <a16:creationId xmlns="" xmlns:a16="http://schemas.microsoft.com/office/drawing/2014/main" id="{0CF0A4CD-AB66-4EC2-A921-299652760941}"/>
                </a:ext>
              </a:extLst>
            </p:cNvPr>
            <p:cNvSpPr/>
            <p:nvPr/>
          </p:nvSpPr>
          <p:spPr>
            <a:xfrm>
              <a:off x="2085975" y="3978350"/>
              <a:ext cx="1800225" cy="592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PE" sz="1400" b="1" dirty="0">
                  <a:cs typeface="Arial" panose="020B0604020202020204" pitchFamily="34" charset="0"/>
                </a:rPr>
                <a:t>Disponible las 24 horas del día</a:t>
              </a:r>
            </a:p>
          </p:txBody>
        </p:sp>
        <p:sp>
          <p:nvSpPr>
            <p:cNvPr id="56" name="8 Rectángulo">
              <a:extLst>
                <a:ext uri="{FF2B5EF4-FFF2-40B4-BE49-F238E27FC236}">
                  <a16:creationId xmlns="" xmlns:a16="http://schemas.microsoft.com/office/drawing/2014/main" id="{9989530B-1C76-4B2B-A8BB-7A5BC7632934}"/>
                </a:ext>
              </a:extLst>
            </p:cNvPr>
            <p:cNvSpPr/>
            <p:nvPr/>
          </p:nvSpPr>
          <p:spPr>
            <a:xfrm>
              <a:off x="6873259" y="1110786"/>
              <a:ext cx="1566976" cy="850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PE" sz="1400" b="1" dirty="0">
                  <a:cs typeface="Arial" panose="020B0604020202020204" pitchFamily="34" charset="0"/>
                </a:rPr>
                <a:t>Entorno seguro para tus operaciones</a:t>
              </a:r>
            </a:p>
          </p:txBody>
        </p:sp>
        <p:sp>
          <p:nvSpPr>
            <p:cNvPr id="57" name="8 Rectángulo">
              <a:extLst>
                <a:ext uri="{FF2B5EF4-FFF2-40B4-BE49-F238E27FC236}">
                  <a16:creationId xmlns="" xmlns:a16="http://schemas.microsoft.com/office/drawing/2014/main" id="{010EEF34-C989-4B37-999C-9BBAD9AD45AB}"/>
                </a:ext>
              </a:extLst>
            </p:cNvPr>
            <p:cNvSpPr/>
            <p:nvPr/>
          </p:nvSpPr>
          <p:spPr>
            <a:xfrm>
              <a:off x="6962176" y="2073962"/>
              <a:ext cx="1518656" cy="850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PE" sz="1400" b="1" dirty="0">
                  <a:cs typeface="Arial" panose="020B0604020202020204" pitchFamily="34" charset="0"/>
                </a:rPr>
                <a:t>Ingresa desde tu PC o cualquier dispositivo</a:t>
              </a:r>
            </a:p>
          </p:txBody>
        </p:sp>
      </p:grp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64A5B05E-878F-4546-9528-681F933D44EE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5 Elipse">
            <a:extLst>
              <a:ext uri="{FF2B5EF4-FFF2-40B4-BE49-F238E27FC236}">
                <a16:creationId xmlns="" xmlns:a16="http://schemas.microsoft.com/office/drawing/2014/main" id="{2A2FAF30-66AC-4E7A-8EE0-BF5A52D0CF27}"/>
              </a:ext>
            </a:extLst>
          </p:cNvPr>
          <p:cNvSpPr/>
          <p:nvPr/>
        </p:nvSpPr>
        <p:spPr>
          <a:xfrm>
            <a:off x="99996" y="316465"/>
            <a:ext cx="278674" cy="2612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85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4087" y="160046"/>
            <a:ext cx="6251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s-PE" sz="1600" b="1" dirty="0">
                <a:cs typeface="Arial" panose="020B0604020202020204" pitchFamily="34" charset="0"/>
              </a:rPr>
              <a:t>CUENTA ÚNICA </a:t>
            </a:r>
          </a:p>
          <a:p>
            <a:pPr lvl="0" algn="just">
              <a:spcBef>
                <a:spcPct val="0"/>
              </a:spcBef>
            </a:pPr>
            <a:r>
              <a:rPr lang="es-PE" sz="1600" b="1" dirty="0">
                <a:cs typeface="Arial" panose="020B0604020202020204" pitchFamily="34" charset="0"/>
              </a:rPr>
              <a:t>Facilitar cumplimiento y control de las obligaciones tributarias</a:t>
            </a:r>
          </a:p>
        </p:txBody>
      </p:sp>
      <p:pic>
        <p:nvPicPr>
          <p:cNvPr id="4100" name="Picture 4" descr="http://www.aliciapac.com/diseno-de-la-informacion/img/arquitecturainformac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75" y="1631741"/>
            <a:ext cx="609920" cy="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convocatori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63" y="2740726"/>
            <a:ext cx="663643" cy="3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tuerc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10" y="4046322"/>
            <a:ext cx="552570" cy="4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7593608" y="1996216"/>
            <a:ext cx="91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Ene-Jun</a:t>
            </a:r>
          </a:p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7553653" y="3163370"/>
            <a:ext cx="99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Abril </a:t>
            </a:r>
          </a:p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7672081" y="4493518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dirty="0"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7520189" y="1226856"/>
            <a:ext cx="105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</a:t>
            </a:r>
          </a:p>
          <a:p>
            <a:pPr algn="ctr"/>
            <a:r>
              <a:rPr lang="es-PE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7526184" y="2478359"/>
            <a:ext cx="1071689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7424857" y="3669755"/>
            <a:ext cx="131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e Implementación</a:t>
            </a:r>
          </a:p>
        </p:txBody>
      </p:sp>
      <p:sp>
        <p:nvSpPr>
          <p:cNvPr id="28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104012" y="4872164"/>
            <a:ext cx="2060974" cy="246916"/>
          </a:xfrm>
          <a:prstGeom prst="rect">
            <a:avLst/>
          </a:prstGeom>
        </p:spPr>
        <p:txBody>
          <a:bodyPr/>
          <a:lstStyle/>
          <a:p>
            <a:pPr algn="r"/>
            <a:fld id="{3A10AC81-0BCF-4A88-91DD-6D952CB3253A}" type="slidenum">
              <a:rPr lang="es-ES" sz="1100" smtClean="0">
                <a:solidFill>
                  <a:schemeClr val="tx1"/>
                </a:solidFill>
              </a:rPr>
              <a:pPr algn="r"/>
              <a:t>8</a:t>
            </a:fld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32" name="31 Flecha abajo"/>
          <p:cNvSpPr/>
          <p:nvPr/>
        </p:nvSpPr>
        <p:spPr>
          <a:xfrm>
            <a:off x="8736237" y="1270506"/>
            <a:ext cx="180000" cy="34168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33 Rectángulo"/>
          <p:cNvSpPr/>
          <p:nvPr/>
        </p:nvSpPr>
        <p:spPr>
          <a:xfrm>
            <a:off x="8785115" y="1269103"/>
            <a:ext cx="72000" cy="13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41 Rectángulo"/>
          <p:cNvSpPr/>
          <p:nvPr/>
        </p:nvSpPr>
        <p:spPr>
          <a:xfrm>
            <a:off x="8665850" y="2583658"/>
            <a:ext cx="328039" cy="4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731BFF5-7556-4B7F-834C-6AC7BCF9F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87" y="1221118"/>
            <a:ext cx="4146441" cy="3646554"/>
          </a:xfrm>
          <a:prstGeom prst="rect">
            <a:avLst/>
          </a:prstGeom>
        </p:spPr>
      </p:pic>
      <p:sp>
        <p:nvSpPr>
          <p:cNvPr id="26" name="19 Rectángulo redondeado">
            <a:extLst>
              <a:ext uri="{FF2B5EF4-FFF2-40B4-BE49-F238E27FC236}">
                <a16:creationId xmlns="" xmlns:a16="http://schemas.microsoft.com/office/drawing/2014/main" id="{8D6C81D6-3B3A-44A8-8318-6BA6882BC624}"/>
              </a:ext>
            </a:extLst>
          </p:cNvPr>
          <p:cNvSpPr/>
          <p:nvPr/>
        </p:nvSpPr>
        <p:spPr>
          <a:xfrm>
            <a:off x="4282385" y="2131186"/>
            <a:ext cx="2844000" cy="648000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saldos en línea, centralizada y consolidada</a:t>
            </a:r>
          </a:p>
        </p:txBody>
      </p:sp>
      <p:sp>
        <p:nvSpPr>
          <p:cNvPr id="31" name="20 Rectángulo redondeado">
            <a:extLst>
              <a:ext uri="{FF2B5EF4-FFF2-40B4-BE49-F238E27FC236}">
                <a16:creationId xmlns="" xmlns:a16="http://schemas.microsoft.com/office/drawing/2014/main" id="{EC2F94A6-C3A3-4ECC-85D9-DEE982CAA19E}"/>
              </a:ext>
            </a:extLst>
          </p:cNvPr>
          <p:cNvSpPr/>
          <p:nvPr/>
        </p:nvSpPr>
        <p:spPr>
          <a:xfrm>
            <a:off x="4282189" y="3553948"/>
            <a:ext cx="2844000" cy="648000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 a disponibilidad información del negocio para contribuyentes y SUNAT</a:t>
            </a:r>
          </a:p>
        </p:txBody>
      </p:sp>
      <p:sp>
        <p:nvSpPr>
          <p:cNvPr id="36" name="19 Rectángulo redondeado">
            <a:extLst>
              <a:ext uri="{FF2B5EF4-FFF2-40B4-BE49-F238E27FC236}">
                <a16:creationId xmlns="" xmlns:a16="http://schemas.microsoft.com/office/drawing/2014/main" id="{675D7D28-EF4A-480E-8C11-E04E022302C1}"/>
              </a:ext>
            </a:extLst>
          </p:cNvPr>
          <p:cNvSpPr/>
          <p:nvPr/>
        </p:nvSpPr>
        <p:spPr>
          <a:xfrm>
            <a:off x="4276535" y="1404269"/>
            <a:ext cx="2844000" cy="648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FFF1F021-FFF5-4663-80E6-8B1D783FFF95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1 Rectángulo redondeado">
            <a:extLst>
              <a:ext uri="{FF2B5EF4-FFF2-40B4-BE49-F238E27FC236}">
                <a16:creationId xmlns="" xmlns:a16="http://schemas.microsoft.com/office/drawing/2014/main" id="{EB9C3BFF-463B-4E65-AF5E-03025626E0E8}"/>
              </a:ext>
            </a:extLst>
          </p:cNvPr>
          <p:cNvSpPr/>
          <p:nvPr/>
        </p:nvSpPr>
        <p:spPr>
          <a:xfrm>
            <a:off x="4282287" y="2826945"/>
            <a:ext cx="2844000" cy="648000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 declaración y pago de impuestos (declaración predeterminada)</a:t>
            </a:r>
          </a:p>
        </p:txBody>
      </p:sp>
    </p:spTree>
    <p:extLst>
      <p:ext uri="{BB962C8B-B14F-4D97-AF65-F5344CB8AC3E}">
        <p14:creationId xmlns:p14="http://schemas.microsoft.com/office/powerpoint/2010/main" val="16968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0720" y="155775"/>
            <a:ext cx="618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cs typeface="Arial" panose="020B0604020202020204" pitchFamily="34" charset="0"/>
              </a:rPr>
              <a:t>La SUNAT ya usa inteligencia artificial </a:t>
            </a:r>
            <a:r>
              <a:rPr lang="es-PE" dirty="0">
                <a:cs typeface="Arial" panose="020B0604020202020204" pitchFamily="34" charset="0"/>
              </a:rPr>
              <a:t>para mejorar la experiencia e información que brinda al contribuyente</a:t>
            </a:r>
            <a:endParaRPr lang="es-PE" b="1" dirty="0">
              <a:cs typeface="Arial" panose="020B0604020202020204" pitchFamily="34" charset="0"/>
            </a:endParaRPr>
          </a:p>
        </p:txBody>
      </p:sp>
      <p:sp>
        <p:nvSpPr>
          <p:cNvPr id="10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117290" y="4873803"/>
            <a:ext cx="2059186" cy="274097"/>
          </a:xfrm>
          <a:ln>
            <a:noFill/>
          </a:ln>
        </p:spPr>
        <p:txBody>
          <a:bodyPr/>
          <a:lstStyle/>
          <a:p>
            <a:fld id="{3A10AC81-0BCF-4A88-91DD-6D952CB3253A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="" xmlns:a16="http://schemas.microsoft.com/office/drawing/2014/main" id="{DE3CD705-DB26-4277-AC0C-8A603BBFED4C}"/>
              </a:ext>
            </a:extLst>
          </p:cNvPr>
          <p:cNvSpPr/>
          <p:nvPr/>
        </p:nvSpPr>
        <p:spPr>
          <a:xfrm>
            <a:off x="253889" y="2853674"/>
            <a:ext cx="3455195" cy="4320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200" dirty="0">
                <a:cs typeface="Arial" panose="020B0604020202020204" pitchFamily="34" charset="0"/>
              </a:rPr>
              <a:t>La asistente del contribuyente para el cumplimiento de sus obligaciones 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="" xmlns:a16="http://schemas.microsoft.com/office/drawing/2014/main" id="{FF405713-A8A5-4D0C-A7D5-D57DAA79A2F8}"/>
              </a:ext>
            </a:extLst>
          </p:cNvPr>
          <p:cNvSpPr/>
          <p:nvPr/>
        </p:nvSpPr>
        <p:spPr>
          <a:xfrm>
            <a:off x="253889" y="3462835"/>
            <a:ext cx="3467102" cy="4320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PE" sz="1200" dirty="0">
                <a:cs typeface="Arial" panose="020B0604020202020204" pitchFamily="34" charset="0"/>
              </a:rPr>
              <a:t>Mejora la experiencia del contribuyente</a:t>
            </a:r>
          </a:p>
          <a:p>
            <a:pPr marL="0" lvl="3" algn="ctr"/>
            <a:r>
              <a:rPr lang="es-PE" sz="1200" dirty="0">
                <a:cs typeface="Arial" panose="020B0604020202020204" pitchFamily="34" charset="0"/>
              </a:rPr>
              <a:t>(asistencia virtual y simplificación de obligaciones)</a:t>
            </a:r>
            <a:endParaRPr lang="es-PE" sz="1200" dirty="0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="" xmlns:a16="http://schemas.microsoft.com/office/drawing/2014/main" id="{B0F4919C-6E96-4B66-8A06-7436DDE94755}"/>
              </a:ext>
            </a:extLst>
          </p:cNvPr>
          <p:cNvSpPr/>
          <p:nvPr/>
        </p:nvSpPr>
        <p:spPr>
          <a:xfrm>
            <a:off x="248566" y="4137620"/>
            <a:ext cx="3467102" cy="4320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PE" sz="1200" dirty="0">
                <a:cs typeface="Arial" panose="020B0604020202020204" pitchFamily="34" charset="0"/>
              </a:rPr>
              <a:t>En el piloto (3 meses) se atendieron 100 mil consultas</a:t>
            </a:r>
            <a:endParaRPr lang="es-PE" sz="1200" dirty="0"/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="" xmlns:a16="http://schemas.microsoft.com/office/drawing/2014/main" id="{3D3EC542-F4EC-4036-8F77-28C353E604CB}"/>
              </a:ext>
            </a:extLst>
          </p:cNvPr>
          <p:cNvCxnSpPr>
            <a:cxnSpLocks/>
          </p:cNvCxnSpPr>
          <p:nvPr/>
        </p:nvCxnSpPr>
        <p:spPr>
          <a:xfrm>
            <a:off x="494718" y="3283595"/>
            <a:ext cx="0" cy="18000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="" xmlns:a16="http://schemas.microsoft.com/office/drawing/2014/main" id="{9CBF799B-AB2D-42E8-A60E-311D7A13C5CD}"/>
              </a:ext>
            </a:extLst>
          </p:cNvPr>
          <p:cNvCxnSpPr>
            <a:cxnSpLocks/>
          </p:cNvCxnSpPr>
          <p:nvPr/>
        </p:nvCxnSpPr>
        <p:spPr>
          <a:xfrm>
            <a:off x="499587" y="3924434"/>
            <a:ext cx="0" cy="18000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Bocadillo: rectángulo con esquinas redondeadas 57">
            <a:extLst>
              <a:ext uri="{FF2B5EF4-FFF2-40B4-BE49-F238E27FC236}">
                <a16:creationId xmlns="" xmlns:a16="http://schemas.microsoft.com/office/drawing/2014/main" id="{2E2A34A9-8110-45DA-BDC0-19AECFEE2DA6}"/>
              </a:ext>
            </a:extLst>
          </p:cNvPr>
          <p:cNvSpPr/>
          <p:nvPr/>
        </p:nvSpPr>
        <p:spPr>
          <a:xfrm>
            <a:off x="1676686" y="1186104"/>
            <a:ext cx="2124073" cy="864096"/>
          </a:xfrm>
          <a:prstGeom prst="wedgeRoundRectCallout">
            <a:avLst>
              <a:gd name="adj1" fmla="val -61716"/>
              <a:gd name="adj2" fmla="val 34942"/>
              <a:gd name="adj3" fmla="val 16667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dirty="0">
                <a:solidFill>
                  <a:schemeClr val="dk1"/>
                </a:solidFill>
                <a:cs typeface="Arial" panose="020B0604020202020204" pitchFamily="34" charset="0"/>
              </a:rPr>
              <a:t>Hola, soy Sofía, ¿en que puedo asistirte?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="" xmlns:a16="http://schemas.microsoft.com/office/drawing/2014/main" id="{E1F5A9E9-5760-405C-AA3D-8CF79DD5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6" y="1118743"/>
            <a:ext cx="1557770" cy="1557770"/>
          </a:xfrm>
          <a:prstGeom prst="rect">
            <a:avLst/>
          </a:prstGeom>
        </p:spPr>
      </p:pic>
      <p:cxnSp>
        <p:nvCxnSpPr>
          <p:cNvPr id="60" name="Conector recto 59">
            <a:extLst>
              <a:ext uri="{FF2B5EF4-FFF2-40B4-BE49-F238E27FC236}">
                <a16:creationId xmlns="" xmlns:a16="http://schemas.microsoft.com/office/drawing/2014/main" id="{168CA925-4BCB-49D0-9BC0-9C177220A174}"/>
              </a:ext>
            </a:extLst>
          </p:cNvPr>
          <p:cNvCxnSpPr/>
          <p:nvPr/>
        </p:nvCxnSpPr>
        <p:spPr>
          <a:xfrm>
            <a:off x="195295" y="826875"/>
            <a:ext cx="651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9E30FF7-B35C-433D-B02B-6F8B2B004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345" y="944960"/>
            <a:ext cx="5054022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71485</TotalTime>
  <Words>1412</Words>
  <Application>Microsoft Office PowerPoint</Application>
  <PresentationFormat>Personalizado</PresentationFormat>
  <Paragraphs>231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Maía Accinelli Obando</dc:creator>
  <cp:lastModifiedBy>COMEX</cp:lastModifiedBy>
  <cp:revision>4201</cp:revision>
  <cp:lastPrinted>2018-11-15T03:49:44Z</cp:lastPrinted>
  <dcterms:created xsi:type="dcterms:W3CDTF">2016-04-11T20:10:07Z</dcterms:created>
  <dcterms:modified xsi:type="dcterms:W3CDTF">2018-11-15T13:25:58Z</dcterms:modified>
</cp:coreProperties>
</file>